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56" r:id="rId2"/>
    <p:sldId id="264" r:id="rId3"/>
    <p:sldId id="276" r:id="rId4"/>
    <p:sldId id="261" r:id="rId5"/>
    <p:sldId id="260" r:id="rId6"/>
    <p:sldId id="275" r:id="rId7"/>
    <p:sldId id="295" r:id="rId8"/>
    <p:sldId id="297" r:id="rId9"/>
    <p:sldId id="296" r:id="rId10"/>
    <p:sldId id="283" r:id="rId11"/>
    <p:sldId id="278" r:id="rId12"/>
    <p:sldId id="274" r:id="rId13"/>
    <p:sldId id="266" r:id="rId14"/>
    <p:sldId id="285" r:id="rId15"/>
    <p:sldId id="272" r:id="rId16"/>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91" autoAdjust="0"/>
    <p:restoredTop sz="57404" autoAdjust="0"/>
  </p:normalViewPr>
  <p:slideViewPr>
    <p:cSldViewPr snapToGrid="0">
      <p:cViewPr varScale="1">
        <p:scale>
          <a:sx n="73" d="100"/>
          <a:sy n="73" d="100"/>
        </p:scale>
        <p:origin x="552" y="54"/>
      </p:cViewPr>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142554B6-8964-4A76-82F6-9E7D30102B31}" type="datetimeFigureOut">
              <a:rPr kumimoji="1" lang="ja-JP" altLang="en-US" smtClean="0"/>
              <a:t>2024/11/15</a:t>
            </a:fld>
            <a:endParaRPr kumimoji="1" lang="ja-JP" altLang="en-US" dirty="0"/>
          </a:p>
        </p:txBody>
      </p:sp>
      <p:sp>
        <p:nvSpPr>
          <p:cNvPr id="4" name="フッター プレースホルダー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7024C358-FE9A-42C2-9BDD-6C6BA6AA1458}" type="slidenum">
              <a:rPr kumimoji="1" lang="ja-JP" altLang="en-US" smtClean="0"/>
              <a:t>‹#›</a:t>
            </a:fld>
            <a:endParaRPr kumimoji="1" lang="ja-JP" altLang="en-US" dirty="0"/>
          </a:p>
        </p:txBody>
      </p:sp>
    </p:spTree>
    <p:extLst>
      <p:ext uri="{BB962C8B-B14F-4D97-AF65-F5344CB8AC3E}">
        <p14:creationId xmlns:p14="http://schemas.microsoft.com/office/powerpoint/2010/main" val="31171246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0C19F532-234C-456A-B32B-B66A2642FDE4}" type="datetimeFigureOut">
              <a:rPr kumimoji="1" lang="ja-JP" altLang="en-US" smtClean="0"/>
              <a:t>2024/11/15</a:t>
            </a:fld>
            <a:endParaRPr kumimoji="1" lang="ja-JP" altLang="en-US" dirty="0"/>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6505B8DE-CDA5-4CC7-99BD-3536BF4DCB3F}" type="slidenum">
              <a:rPr kumimoji="1" lang="ja-JP" altLang="en-US" smtClean="0"/>
              <a:t>‹#›</a:t>
            </a:fld>
            <a:endParaRPr kumimoji="1" lang="ja-JP" altLang="en-US" dirty="0"/>
          </a:p>
        </p:txBody>
      </p:sp>
    </p:spTree>
    <p:extLst>
      <p:ext uri="{BB962C8B-B14F-4D97-AF65-F5344CB8AC3E}">
        <p14:creationId xmlns:p14="http://schemas.microsoft.com/office/powerpoint/2010/main" val="36421115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505B8DE-CDA5-4CC7-99BD-3536BF4DCB3F}" type="slidenum">
              <a:rPr kumimoji="1" lang="ja-JP" altLang="en-US" smtClean="0"/>
              <a:t>1</a:t>
            </a:fld>
            <a:endParaRPr kumimoji="1" lang="ja-JP" altLang="en-US" dirty="0"/>
          </a:p>
        </p:txBody>
      </p:sp>
    </p:spTree>
    <p:extLst>
      <p:ext uri="{BB962C8B-B14F-4D97-AF65-F5344CB8AC3E}">
        <p14:creationId xmlns:p14="http://schemas.microsoft.com/office/powerpoint/2010/main" val="3031331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こちらは</a:t>
            </a:r>
            <a:r>
              <a:rPr kumimoji="1" lang="ja-JP" altLang="ja-JP" sz="1200" kern="1200" dirty="0" smtClean="0">
                <a:solidFill>
                  <a:schemeClr val="tx1"/>
                </a:solidFill>
                <a:effectLst/>
                <a:latin typeface="+mn-lt"/>
                <a:ea typeface="+mn-ea"/>
                <a:cs typeface="+mn-cs"/>
              </a:rPr>
              <a:t>ファミリーバトミントン教室</a:t>
            </a:r>
            <a:r>
              <a:rPr kumimoji="1" lang="ja-JP" altLang="en-US" sz="1200" kern="1200" dirty="0" smtClean="0">
                <a:solidFill>
                  <a:schemeClr val="tx1"/>
                </a:solidFill>
                <a:effectLst/>
                <a:latin typeface="+mn-lt"/>
                <a:ea typeface="+mn-ea"/>
                <a:cs typeface="+mn-cs"/>
              </a:rPr>
              <a:t>です。</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平成</a:t>
            </a:r>
            <a:r>
              <a:rPr kumimoji="1" lang="en-US" altLang="ja-JP" sz="1200" kern="1200" dirty="0" smtClean="0">
                <a:solidFill>
                  <a:schemeClr val="tx1"/>
                </a:solidFill>
                <a:effectLst/>
                <a:latin typeface="+mn-lt"/>
                <a:ea typeface="+mn-ea"/>
                <a:cs typeface="+mn-cs"/>
              </a:rPr>
              <a:t>15</a:t>
            </a:r>
            <a:r>
              <a:rPr kumimoji="1" lang="ja-JP" altLang="en-US" sz="1200" kern="1200" dirty="0" smtClean="0">
                <a:solidFill>
                  <a:schemeClr val="tx1"/>
                </a:solidFill>
                <a:effectLst/>
                <a:latin typeface="+mn-lt"/>
                <a:ea typeface="+mn-ea"/>
                <a:cs typeface="+mn-cs"/>
              </a:rPr>
              <a:t>年</a:t>
            </a:r>
            <a:r>
              <a:rPr kumimoji="1" lang="ja-JP" altLang="ja-JP" sz="1200" kern="1200" dirty="0" smtClean="0">
                <a:solidFill>
                  <a:schemeClr val="tx1"/>
                </a:solidFill>
                <a:effectLst/>
                <a:latin typeface="+mn-lt"/>
                <a:ea typeface="+mn-ea"/>
                <a:cs typeface="+mn-cs"/>
              </a:rPr>
              <a:t>から行っています。</a:t>
            </a:r>
          </a:p>
          <a:p>
            <a:r>
              <a:rPr kumimoji="1" lang="ja-JP" altLang="ja-JP" sz="1200" kern="1200" dirty="0" smtClean="0">
                <a:solidFill>
                  <a:schemeClr val="tx1"/>
                </a:solidFill>
                <a:effectLst/>
                <a:latin typeface="+mn-lt"/>
                <a:ea typeface="+mn-ea"/>
                <a:cs typeface="+mn-cs"/>
              </a:rPr>
              <a:t>１月から２月に２会場で実施しています。</a:t>
            </a:r>
          </a:p>
          <a:p>
            <a:r>
              <a:rPr kumimoji="1" lang="ja-JP" altLang="ja-JP" sz="1200" kern="1200" dirty="0" smtClean="0">
                <a:solidFill>
                  <a:schemeClr val="tx1"/>
                </a:solidFill>
                <a:effectLst/>
                <a:latin typeface="+mn-lt"/>
                <a:ea typeface="+mn-ea"/>
                <a:cs typeface="+mn-cs"/>
              </a:rPr>
              <a:t>毎回参加者が多く、人気のある教室です。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6505B8DE-CDA5-4CC7-99BD-3536BF4DCB3F}" type="slidenum">
              <a:rPr kumimoji="1" lang="ja-JP" altLang="en-US" smtClean="0"/>
              <a:t>10</a:t>
            </a:fld>
            <a:endParaRPr kumimoji="1" lang="ja-JP" altLang="en-US" dirty="0"/>
          </a:p>
        </p:txBody>
      </p:sp>
    </p:spTree>
    <p:extLst>
      <p:ext uri="{BB962C8B-B14F-4D97-AF65-F5344CB8AC3E}">
        <p14:creationId xmlns:p14="http://schemas.microsoft.com/office/powerpoint/2010/main" val="119523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次に、ファミリーバドミントンの各地区の練習の様子です。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今回、代表として取り上げた「リンクス」「笑健」の</a:t>
            </a:r>
            <a:r>
              <a:rPr kumimoji="1" lang="en-US" altLang="ja-JP" dirty="0" smtClean="0"/>
              <a:t>2</a:t>
            </a:r>
            <a:r>
              <a:rPr kumimoji="1" lang="ja-JP" altLang="en-US" dirty="0" smtClean="0"/>
              <a:t>団体は、スポーツ推進委員が開催する教室や大会の参加者が、集まって構成されている自主独立チームです。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505B8DE-CDA5-4CC7-99BD-3536BF4DCB3F}" type="slidenum">
              <a:rPr kumimoji="1" lang="ja-JP" altLang="en-US" smtClean="0"/>
              <a:t>11</a:t>
            </a:fld>
            <a:endParaRPr kumimoji="1" lang="ja-JP" altLang="en-US" dirty="0"/>
          </a:p>
        </p:txBody>
      </p:sp>
    </p:spTree>
    <p:extLst>
      <p:ext uri="{BB962C8B-B14F-4D97-AF65-F5344CB8AC3E}">
        <p14:creationId xmlns:p14="http://schemas.microsoft.com/office/powerpoint/2010/main" val="1042192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スポーツ推進委員は、地元地区で開催される地区運動会、ソフトバレー</a:t>
            </a:r>
            <a:r>
              <a:rPr kumimoji="1" lang="ja-JP" altLang="en-US" sz="1200" kern="1200" dirty="0" smtClean="0">
                <a:solidFill>
                  <a:schemeClr val="tx1"/>
                </a:solidFill>
                <a:effectLst/>
                <a:latin typeface="+mn-lt"/>
                <a:ea typeface="+mn-ea"/>
                <a:cs typeface="+mn-cs"/>
              </a:rPr>
              <a:t>ボール</a:t>
            </a:r>
            <a:r>
              <a:rPr kumimoji="1" lang="ja-JP" altLang="ja-JP" sz="1200" kern="1200" dirty="0" smtClean="0">
                <a:solidFill>
                  <a:schemeClr val="tx1"/>
                </a:solidFill>
                <a:effectLst/>
                <a:latin typeface="+mn-lt"/>
                <a:ea typeface="+mn-ea"/>
                <a:cs typeface="+mn-cs"/>
              </a:rPr>
              <a:t>大会などの</a:t>
            </a:r>
            <a:r>
              <a:rPr kumimoji="1" lang="ja-JP" altLang="en-US" sz="1200" kern="1200" dirty="0" smtClean="0">
                <a:solidFill>
                  <a:schemeClr val="tx1"/>
                </a:solidFill>
                <a:effectLst/>
                <a:latin typeface="+mn-lt"/>
                <a:ea typeface="+mn-ea"/>
                <a:cs typeface="+mn-cs"/>
              </a:rPr>
              <a:t>様々な競技の</a:t>
            </a:r>
            <a:r>
              <a:rPr kumimoji="1" lang="ja-JP" altLang="ja-JP" sz="1200" kern="1200" dirty="0" smtClean="0">
                <a:solidFill>
                  <a:schemeClr val="tx1"/>
                </a:solidFill>
                <a:effectLst/>
                <a:latin typeface="+mn-lt"/>
                <a:ea typeface="+mn-ea"/>
                <a:cs typeface="+mn-cs"/>
              </a:rPr>
              <a:t>運営に協力しています。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6505B8DE-CDA5-4CC7-99BD-3536BF4DCB3F}" type="slidenum">
              <a:rPr kumimoji="1" lang="ja-JP" altLang="en-US" smtClean="0"/>
              <a:t>12</a:t>
            </a:fld>
            <a:endParaRPr kumimoji="1" lang="ja-JP" altLang="en-US" dirty="0"/>
          </a:p>
        </p:txBody>
      </p:sp>
    </p:spTree>
    <p:extLst>
      <p:ext uri="{BB962C8B-B14F-4D97-AF65-F5344CB8AC3E}">
        <p14:creationId xmlns:p14="http://schemas.microsoft.com/office/powerpoint/2010/main" val="386036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市民が安心して軽スポーツのイベントに参加してもらえるよう</a:t>
            </a:r>
            <a:r>
              <a:rPr kumimoji="1" lang="ja-JP" altLang="en-US" sz="1200" kern="1200" dirty="0" smtClean="0">
                <a:solidFill>
                  <a:schemeClr val="tx1"/>
                </a:solidFill>
                <a:effectLst/>
                <a:latin typeface="+mn-lt"/>
                <a:ea typeface="+mn-ea"/>
                <a:cs typeface="+mn-cs"/>
              </a:rPr>
              <a:t>、企画部が主導で研修会、講習会を実施しています。</a:t>
            </a:r>
            <a:endParaRPr kumimoji="1" lang="ja-JP"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6505B8DE-CDA5-4CC7-99BD-3536BF4DCB3F}" type="slidenum">
              <a:rPr kumimoji="1" lang="ja-JP" altLang="en-US" smtClean="0"/>
              <a:t>13</a:t>
            </a:fld>
            <a:endParaRPr kumimoji="1" lang="ja-JP" altLang="en-US" dirty="0"/>
          </a:p>
        </p:txBody>
      </p:sp>
    </p:spTree>
    <p:extLst>
      <p:ext uri="{BB962C8B-B14F-4D97-AF65-F5344CB8AC3E}">
        <p14:creationId xmlns:p14="http://schemas.microsoft.com/office/powerpoint/2010/main" val="4007181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テーピング</a:t>
            </a:r>
            <a:r>
              <a:rPr kumimoji="1" lang="ja-JP" altLang="en-US" sz="1200" kern="1200" dirty="0" smtClean="0">
                <a:solidFill>
                  <a:schemeClr val="tx1"/>
                </a:solidFill>
                <a:effectLst/>
                <a:latin typeface="+mn-lt"/>
                <a:ea typeface="+mn-ea"/>
                <a:cs typeface="+mn-cs"/>
              </a:rPr>
              <a:t>の講習会については、市内で接骨院を営む</a:t>
            </a:r>
            <a:r>
              <a:rPr kumimoji="1" lang="ja-JP" altLang="ja-JP" sz="1200" kern="1200" dirty="0" smtClean="0">
                <a:solidFill>
                  <a:schemeClr val="tx1"/>
                </a:solidFill>
                <a:effectLst/>
                <a:latin typeface="+mn-lt"/>
                <a:ea typeface="+mn-ea"/>
                <a:cs typeface="+mn-cs"/>
              </a:rPr>
              <a:t>柔道整復師から</a:t>
            </a:r>
            <a:r>
              <a:rPr kumimoji="1" lang="ja-JP" altLang="en-US" sz="1200" kern="1200" dirty="0" smtClean="0">
                <a:solidFill>
                  <a:schemeClr val="tx1"/>
                </a:solidFill>
                <a:effectLst/>
                <a:latin typeface="+mn-lt"/>
                <a:ea typeface="+mn-ea"/>
                <a:cs typeface="+mn-cs"/>
              </a:rPr>
              <a:t>効果的なテーピングの巻き方を</a:t>
            </a:r>
            <a:r>
              <a:rPr kumimoji="1" lang="ja-JP" altLang="ja-JP" sz="1200" kern="1200" dirty="0" smtClean="0">
                <a:solidFill>
                  <a:schemeClr val="tx1"/>
                </a:solidFill>
                <a:effectLst/>
                <a:latin typeface="+mn-lt"/>
                <a:ea typeface="+mn-ea"/>
                <a:cs typeface="+mn-cs"/>
              </a:rPr>
              <a:t>学びました。</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軽スポーツ教室中のケガが発生した場合、初期の処置がスムーズにできるようみんな真剣に学びました。</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6505B8DE-CDA5-4CC7-99BD-3536BF4DCB3F}" type="slidenum">
              <a:rPr kumimoji="1" lang="ja-JP" altLang="en-US" smtClean="0"/>
              <a:t>14</a:t>
            </a:fld>
            <a:endParaRPr kumimoji="1" lang="ja-JP" altLang="en-US" dirty="0"/>
          </a:p>
        </p:txBody>
      </p:sp>
    </p:spTree>
    <p:extLst>
      <p:ext uri="{BB962C8B-B14F-4D97-AF65-F5344CB8AC3E}">
        <p14:creationId xmlns:p14="http://schemas.microsoft.com/office/powerpoint/2010/main" val="1563011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近年は、余暇時間の増大や少子高齢化、高度情報化社会の急速な進展など、市民を取り巻く社会環境の変化は、市民のライフスタイルにも急激な変化をもたらしています。</a:t>
            </a:r>
          </a:p>
          <a:p>
            <a:r>
              <a:rPr kumimoji="1" lang="ja-JP" altLang="ja-JP" sz="1200" kern="1200" dirty="0" smtClean="0">
                <a:solidFill>
                  <a:schemeClr val="tx1"/>
                </a:solidFill>
                <a:effectLst/>
                <a:latin typeface="+mn-lt"/>
                <a:ea typeface="+mn-ea"/>
                <a:cs typeface="+mn-cs"/>
              </a:rPr>
              <a:t>また、スポーツに対する意識の変化は、体力づくりや健康の保持増進にとどまらず、生きがいとして、またリクリエーションとしてのスポーツ活動にも関心やニーズが高まっています。</a:t>
            </a:r>
          </a:p>
          <a:p>
            <a:r>
              <a:rPr kumimoji="1" lang="ja-JP" altLang="ja-JP" sz="1200" kern="1200" dirty="0" smtClean="0">
                <a:solidFill>
                  <a:schemeClr val="tx1"/>
                </a:solidFill>
                <a:effectLst/>
                <a:latin typeface="+mn-lt"/>
                <a:ea typeface="+mn-ea"/>
                <a:cs typeface="+mn-cs"/>
              </a:rPr>
              <a:t>このような背景の中でスポーツ推進委員が果たす役割は多岐にわたり、より市民の多様な要望に応えていくことが求められています。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本市スポーツ推進委員は現在、主に軽スポーツにおける３教室、３大会を開催しています。</a:t>
            </a:r>
          </a:p>
          <a:p>
            <a:r>
              <a:rPr kumimoji="1" lang="ja-JP" altLang="ja-JP" sz="1200" kern="1200" dirty="0" smtClean="0">
                <a:solidFill>
                  <a:schemeClr val="tx1"/>
                </a:solidFill>
                <a:effectLst/>
                <a:latin typeface="+mn-lt"/>
                <a:ea typeface="+mn-ea"/>
                <a:cs typeface="+mn-cs"/>
              </a:rPr>
              <a:t>競技によって参加者の過不足はあるものの、一定数の参加者</a:t>
            </a:r>
            <a:r>
              <a:rPr kumimoji="1" lang="ja-JP" altLang="en-US" sz="1200" kern="1200" dirty="0" smtClean="0">
                <a:solidFill>
                  <a:schemeClr val="tx1"/>
                </a:solidFill>
                <a:effectLst/>
                <a:latin typeface="+mn-lt"/>
                <a:ea typeface="+mn-ea"/>
                <a:cs typeface="+mn-cs"/>
              </a:rPr>
              <a:t>を</a:t>
            </a:r>
            <a:r>
              <a:rPr kumimoji="1" lang="ja-JP" altLang="ja-JP" sz="1200" kern="1200" dirty="0" smtClean="0">
                <a:solidFill>
                  <a:schemeClr val="tx1"/>
                </a:solidFill>
                <a:effectLst/>
                <a:latin typeface="+mn-lt"/>
                <a:ea typeface="+mn-ea"/>
                <a:cs typeface="+mn-cs"/>
              </a:rPr>
              <a:t>集めることができており、参加経験者からは能動的に自主独立チームを発足させ</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県内の大会への参加までに至っています。</a:t>
            </a:r>
          </a:p>
          <a:p>
            <a:r>
              <a:rPr kumimoji="1" lang="ja-JP" altLang="ja-JP" sz="1200" kern="1200" dirty="0" smtClean="0">
                <a:solidFill>
                  <a:schemeClr val="tx1"/>
                </a:solidFill>
                <a:effectLst/>
                <a:latin typeface="+mn-lt"/>
                <a:ea typeface="+mn-ea"/>
                <a:cs typeface="+mn-cs"/>
              </a:rPr>
              <a:t>これはスポーツ推進委員が実施してきた軽スポーツ競技を市内に普及、定着させたことで市民の運動の機会を増やし、健康の促進に寄与することができている証といえるのではないでしょうか。</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一方で、若年層と比べて高齢層の参加者の割合が多いという課題もあります。</a:t>
            </a:r>
          </a:p>
          <a:p>
            <a:r>
              <a:rPr kumimoji="1" lang="ja-JP" altLang="ja-JP" sz="1200" kern="1200" dirty="0" smtClean="0">
                <a:solidFill>
                  <a:schemeClr val="tx1"/>
                </a:solidFill>
                <a:effectLst/>
                <a:latin typeface="+mn-lt"/>
                <a:ea typeface="+mn-ea"/>
                <a:cs typeface="+mn-cs"/>
              </a:rPr>
              <a:t>そこで本市スポーツ推進委員は若年層及び初心者の参加を促すため､</a:t>
            </a:r>
          </a:p>
          <a:p>
            <a:r>
              <a:rPr kumimoji="1" lang="ja-JP" altLang="ja-JP" sz="1200" kern="1200" dirty="0" smtClean="0">
                <a:solidFill>
                  <a:schemeClr val="tx1"/>
                </a:solidFill>
                <a:effectLst/>
                <a:latin typeface="+mn-lt"/>
                <a:ea typeface="+mn-ea"/>
                <a:cs typeface="+mn-cs"/>
              </a:rPr>
              <a:t>市公式</a:t>
            </a:r>
            <a:r>
              <a:rPr kumimoji="1" lang="en-US" altLang="ja-JP" sz="1200" kern="1200" dirty="0" smtClean="0">
                <a:solidFill>
                  <a:schemeClr val="tx1"/>
                </a:solidFill>
                <a:effectLst/>
                <a:latin typeface="+mn-lt"/>
                <a:ea typeface="+mn-ea"/>
                <a:cs typeface="+mn-cs"/>
              </a:rPr>
              <a:t>SNS</a:t>
            </a:r>
            <a:r>
              <a:rPr kumimoji="1" lang="ja-JP" altLang="ja-JP" sz="1200" kern="1200" dirty="0" smtClean="0">
                <a:solidFill>
                  <a:schemeClr val="tx1"/>
                </a:solidFill>
                <a:effectLst/>
                <a:latin typeface="+mn-lt"/>
                <a:ea typeface="+mn-ea"/>
                <a:cs typeface="+mn-cs"/>
              </a:rPr>
              <a:t>を利用して参加者を</a:t>
            </a:r>
            <a:r>
              <a:rPr kumimoji="1" lang="ja-JP" altLang="en-US" sz="1200" kern="1200" dirty="0" smtClean="0">
                <a:solidFill>
                  <a:schemeClr val="tx1"/>
                </a:solidFill>
                <a:effectLst/>
                <a:latin typeface="+mn-lt"/>
                <a:ea typeface="+mn-ea"/>
                <a:cs typeface="+mn-cs"/>
              </a:rPr>
              <a:t>募集したり</a:t>
            </a:r>
            <a:r>
              <a:rPr kumimoji="1" lang="ja-JP" altLang="ja-JP" sz="1200" kern="1200" dirty="0" smtClean="0">
                <a:solidFill>
                  <a:schemeClr val="tx1"/>
                </a:solidFill>
                <a:effectLst/>
                <a:latin typeface="+mn-lt"/>
                <a:ea typeface="+mn-ea"/>
                <a:cs typeface="+mn-cs"/>
              </a:rPr>
              <a:t>、市内公共施設やコンビニ、小売店等に募集ポスターを掲示</a:t>
            </a:r>
            <a:r>
              <a:rPr kumimoji="1" lang="ja-JP" altLang="en-US" sz="1200" kern="1200" dirty="0" smtClean="0">
                <a:solidFill>
                  <a:schemeClr val="tx1"/>
                </a:solidFill>
                <a:effectLst/>
                <a:latin typeface="+mn-lt"/>
                <a:ea typeface="+mn-ea"/>
                <a:cs typeface="+mn-cs"/>
              </a:rPr>
              <a:t>したりするなど、</a:t>
            </a:r>
            <a:r>
              <a:rPr kumimoji="1" lang="ja-JP" altLang="ja-JP" sz="1200" kern="1200" dirty="0" smtClean="0">
                <a:solidFill>
                  <a:schemeClr val="tx1"/>
                </a:solidFill>
                <a:effectLst/>
                <a:latin typeface="+mn-lt"/>
                <a:ea typeface="+mn-ea"/>
                <a:cs typeface="+mn-cs"/>
              </a:rPr>
              <a:t>広報活動にも力を入れています。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「なみまるくん」「ふうちゃん」登場</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さらには、今後自動から高齢者まで家族三世帯で屋内外を問わず気軽に楽しむことができる</a:t>
            </a:r>
          </a:p>
          <a:p>
            <a:r>
              <a:rPr kumimoji="1" lang="ja-JP" altLang="ja-JP" sz="1200" kern="1200" dirty="0" smtClean="0">
                <a:solidFill>
                  <a:schemeClr val="tx1"/>
                </a:solidFill>
                <a:effectLst/>
                <a:latin typeface="+mn-lt"/>
                <a:ea typeface="+mn-ea"/>
                <a:cs typeface="+mn-cs"/>
              </a:rPr>
              <a:t>モルック、ボッチャといった「ユニバーサルスポーツ」を市内に普及させることを目標にしています。</a:t>
            </a:r>
          </a:p>
          <a:p>
            <a:r>
              <a:rPr kumimoji="1" lang="ja-JP" altLang="ja-JP" sz="1200" kern="1200" dirty="0" smtClean="0">
                <a:solidFill>
                  <a:schemeClr val="tx1"/>
                </a:solidFill>
                <a:effectLst/>
                <a:latin typeface="+mn-lt"/>
                <a:ea typeface="+mn-ea"/>
                <a:cs typeface="+mn-cs"/>
              </a:rPr>
              <a:t>これにより、世代を超えた多くの人が自らの可能性にチャレンジしたり、仲間との交流やコミュニケーションを深めたりすることで、人生をより豊かにするサポートができればと思っています。</a:t>
            </a:r>
          </a:p>
          <a:p>
            <a:r>
              <a:rPr kumimoji="1" lang="ja-JP" altLang="ja-JP" sz="1200" kern="1200" dirty="0" smtClean="0">
                <a:solidFill>
                  <a:schemeClr val="tx1"/>
                </a:solidFill>
                <a:effectLst/>
                <a:latin typeface="+mn-lt"/>
                <a:ea typeface="+mn-ea"/>
                <a:cs typeface="+mn-cs"/>
              </a:rPr>
              <a:t>私たちスポーツ推進委員は、これからも一人一人の資質向上とともに全員で同じ目線・歩幅で遂行し、</a:t>
            </a:r>
          </a:p>
          <a:p>
            <a:r>
              <a:rPr kumimoji="1" lang="ja-JP" altLang="ja-JP" sz="1200" kern="1200" dirty="0" smtClean="0">
                <a:solidFill>
                  <a:schemeClr val="tx1"/>
                </a:solidFill>
                <a:effectLst/>
                <a:latin typeface="+mn-lt"/>
                <a:ea typeface="+mn-ea"/>
                <a:cs typeface="+mn-cs"/>
              </a:rPr>
              <a:t>終わりなき研究と技術向上に努めていきます。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ご静聴ありがとうございました。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6505B8DE-CDA5-4CC7-99BD-3536BF4DCB3F}" type="slidenum">
              <a:rPr kumimoji="1" lang="ja-JP" altLang="en-US" smtClean="0"/>
              <a:t>15</a:t>
            </a:fld>
            <a:endParaRPr kumimoji="1" lang="ja-JP" altLang="en-US" dirty="0"/>
          </a:p>
        </p:txBody>
      </p:sp>
    </p:spTree>
    <p:extLst>
      <p:ext uri="{BB962C8B-B14F-4D97-AF65-F5344CB8AC3E}">
        <p14:creationId xmlns:p14="http://schemas.microsoft.com/office/powerpoint/2010/main" val="864922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05B8DE-CDA5-4CC7-99BD-3536BF4DCB3F}" type="slidenum">
              <a:rPr kumimoji="1" lang="ja-JP" altLang="en-US" smtClean="0"/>
              <a:t>2</a:t>
            </a:fld>
            <a:endParaRPr kumimoji="1" lang="ja-JP" altLang="en-US" dirty="0"/>
          </a:p>
        </p:txBody>
      </p:sp>
    </p:spTree>
    <p:extLst>
      <p:ext uri="{BB962C8B-B14F-4D97-AF65-F5344CB8AC3E}">
        <p14:creationId xmlns:p14="http://schemas.microsoft.com/office/powerpoint/2010/main" val="4157787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05B8DE-CDA5-4CC7-99BD-3536BF4DCB3F}" type="slidenum">
              <a:rPr kumimoji="1" lang="ja-JP" altLang="en-US" smtClean="0"/>
              <a:t>3</a:t>
            </a:fld>
            <a:endParaRPr kumimoji="1" lang="ja-JP" altLang="en-US" dirty="0"/>
          </a:p>
        </p:txBody>
      </p:sp>
    </p:spTree>
    <p:extLst>
      <p:ext uri="{BB962C8B-B14F-4D97-AF65-F5344CB8AC3E}">
        <p14:creationId xmlns:p14="http://schemas.microsoft.com/office/powerpoint/2010/main" val="1641999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御前崎市スポーツ推進委員の概要を説明します。</a:t>
            </a:r>
          </a:p>
          <a:p>
            <a:r>
              <a:rPr kumimoji="1" lang="ja-JP" altLang="ja-JP" sz="1200" kern="1200" dirty="0" smtClean="0">
                <a:solidFill>
                  <a:schemeClr val="tx1"/>
                </a:solidFill>
                <a:effectLst/>
                <a:latin typeface="+mn-lt"/>
                <a:ea typeface="+mn-ea"/>
                <a:cs typeface="+mn-cs"/>
              </a:rPr>
              <a:t>スポーツ推進委員は</a:t>
            </a:r>
            <a:r>
              <a:rPr kumimoji="1" lang="ja-JP" altLang="en-US" sz="1200" kern="1200" dirty="0" smtClean="0">
                <a:solidFill>
                  <a:schemeClr val="tx1"/>
                </a:solidFill>
                <a:effectLst/>
                <a:latin typeface="+mn-lt"/>
                <a:ea typeface="+mn-ea"/>
                <a:cs typeface="+mn-cs"/>
              </a:rPr>
              <a:t>、市内の</a:t>
            </a:r>
            <a:r>
              <a:rPr kumimoji="1" lang="ja-JP" altLang="ja-JP" sz="1200" kern="1200" dirty="0" smtClean="0">
                <a:solidFill>
                  <a:schemeClr val="tx1"/>
                </a:solidFill>
                <a:effectLst/>
                <a:latin typeface="+mn-lt"/>
                <a:ea typeface="+mn-ea"/>
                <a:cs typeface="+mn-cs"/>
              </a:rPr>
              <a:t>８地区より選出された２３名が市からの委嘱を受けて活動しています。</a:t>
            </a:r>
          </a:p>
          <a:p>
            <a:r>
              <a:rPr kumimoji="1" lang="ja-JP" altLang="ja-JP" sz="1200" kern="1200" dirty="0" smtClean="0">
                <a:solidFill>
                  <a:schemeClr val="tx1"/>
                </a:solidFill>
                <a:effectLst/>
                <a:latin typeface="+mn-lt"/>
                <a:ea typeface="+mn-ea"/>
                <a:cs typeface="+mn-cs"/>
              </a:rPr>
              <a:t>毎月の定例会を開催するとともに　指導部・企画部・広報部の各専門部が与えられた役職に基づいて活動しています。</a:t>
            </a:r>
          </a:p>
          <a:p>
            <a:r>
              <a:rPr kumimoji="1" lang="ja-JP" altLang="ja-JP" sz="1200" kern="1200" dirty="0" smtClean="0">
                <a:solidFill>
                  <a:schemeClr val="tx1"/>
                </a:solidFill>
                <a:effectLst/>
                <a:latin typeface="+mn-lt"/>
                <a:ea typeface="+mn-ea"/>
                <a:cs typeface="+mn-cs"/>
              </a:rPr>
              <a:t>その中で、軽スポーツ教室・大会、イベントの企画・運営や、</a:t>
            </a:r>
          </a:p>
          <a:p>
            <a:r>
              <a:rPr kumimoji="1" lang="ja-JP" altLang="ja-JP" sz="1200" kern="1200" dirty="0" smtClean="0">
                <a:solidFill>
                  <a:schemeClr val="tx1"/>
                </a:solidFill>
                <a:effectLst/>
                <a:latin typeface="+mn-lt"/>
                <a:ea typeface="+mn-ea"/>
                <a:cs typeface="+mn-cs"/>
              </a:rPr>
              <a:t>市、スポーツ協会、各地区のイベントなどの運営に協力しています。</a:t>
            </a:r>
          </a:p>
          <a:p>
            <a:r>
              <a:rPr kumimoji="1" lang="ja-JP" altLang="ja-JP" sz="1200" kern="1200" dirty="0" smtClean="0">
                <a:solidFill>
                  <a:schemeClr val="tx1"/>
                </a:solidFill>
                <a:effectLst/>
                <a:latin typeface="+mn-lt"/>
                <a:ea typeface="+mn-ea"/>
                <a:cs typeface="+mn-cs"/>
              </a:rPr>
              <a:t>定期的に心肺蘇生法やテーピング講習などを受けることで有事の際に対応できるように準備しています。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6505B8DE-CDA5-4CC7-99BD-3536BF4DCB3F}" type="slidenum">
              <a:rPr kumimoji="1" lang="ja-JP" altLang="en-US" smtClean="0"/>
              <a:t>4</a:t>
            </a:fld>
            <a:endParaRPr kumimoji="1" lang="ja-JP" altLang="en-US" dirty="0"/>
          </a:p>
        </p:txBody>
      </p:sp>
    </p:spTree>
    <p:extLst>
      <p:ext uri="{BB962C8B-B14F-4D97-AF65-F5344CB8AC3E}">
        <p14:creationId xmlns:p14="http://schemas.microsoft.com/office/powerpoint/2010/main" val="1882766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本市のスポーツ団体の構成です。</a:t>
            </a:r>
          </a:p>
          <a:p>
            <a:r>
              <a:rPr kumimoji="1" lang="ja-JP" altLang="ja-JP" sz="1200" kern="1200" dirty="0" smtClean="0">
                <a:solidFill>
                  <a:schemeClr val="tx1"/>
                </a:solidFill>
                <a:effectLst/>
                <a:latin typeface="+mn-lt"/>
                <a:ea typeface="+mn-ea"/>
                <a:cs typeface="+mn-cs"/>
              </a:rPr>
              <a:t>スポーツ協会には</a:t>
            </a:r>
            <a:r>
              <a:rPr kumimoji="1" lang="en-US" altLang="ja-JP" sz="1200" kern="1200" dirty="0" smtClean="0">
                <a:solidFill>
                  <a:schemeClr val="tx1"/>
                </a:solidFill>
                <a:effectLst/>
                <a:latin typeface="+mn-lt"/>
                <a:ea typeface="+mn-ea"/>
                <a:cs typeface="+mn-cs"/>
              </a:rPr>
              <a:t>12</a:t>
            </a:r>
            <a:r>
              <a:rPr kumimoji="1" lang="ja-JP" altLang="ja-JP" sz="1200" kern="1200" dirty="0" smtClean="0">
                <a:solidFill>
                  <a:schemeClr val="tx1"/>
                </a:solidFill>
                <a:effectLst/>
                <a:latin typeface="+mn-lt"/>
                <a:ea typeface="+mn-ea"/>
                <a:cs typeface="+mn-cs"/>
              </a:rPr>
              <a:t>の専門競技団体及び</a:t>
            </a:r>
            <a:r>
              <a:rPr kumimoji="1" lang="en-US" altLang="ja-JP" sz="1200" kern="1200" dirty="0" smtClean="0">
                <a:solidFill>
                  <a:schemeClr val="tx1"/>
                </a:solidFill>
                <a:effectLst/>
                <a:latin typeface="+mn-lt"/>
                <a:ea typeface="+mn-ea"/>
                <a:cs typeface="+mn-cs"/>
              </a:rPr>
              <a:t>18</a:t>
            </a:r>
            <a:r>
              <a:rPr kumimoji="1" lang="ja-JP" altLang="ja-JP" sz="1200" kern="1200" dirty="0" smtClean="0">
                <a:solidFill>
                  <a:schemeClr val="tx1"/>
                </a:solidFill>
                <a:effectLst/>
                <a:latin typeface="+mn-lt"/>
                <a:ea typeface="+mn-ea"/>
                <a:cs typeface="+mn-cs"/>
              </a:rPr>
              <a:t>のスポーツ少年団が所属</a:t>
            </a:r>
            <a:r>
              <a:rPr kumimoji="1" lang="ja-JP" altLang="en-US" sz="1200" kern="1200" dirty="0" smtClean="0">
                <a:solidFill>
                  <a:schemeClr val="tx1"/>
                </a:solidFill>
                <a:effectLst/>
                <a:latin typeface="+mn-lt"/>
                <a:ea typeface="+mn-ea"/>
                <a:cs typeface="+mn-cs"/>
              </a:rPr>
              <a:t>して</a:t>
            </a:r>
            <a:r>
              <a:rPr kumimoji="1" lang="ja-JP" altLang="ja-JP" sz="1200" kern="1200" dirty="0" smtClean="0">
                <a:solidFill>
                  <a:schemeClr val="tx1"/>
                </a:solidFill>
                <a:effectLst/>
                <a:latin typeface="+mn-lt"/>
                <a:ea typeface="+mn-ea"/>
                <a:cs typeface="+mn-cs"/>
              </a:rPr>
              <a:t>いて、８地区とも連携し相互のスポーツ振興事業や駅伝大会などのスポーツ行事を運営するとともに連携を深めています。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6505B8DE-CDA5-4CC7-99BD-3536BF4DCB3F}" type="slidenum">
              <a:rPr kumimoji="1" lang="ja-JP" altLang="en-US" smtClean="0"/>
              <a:t>5</a:t>
            </a:fld>
            <a:endParaRPr kumimoji="1" lang="ja-JP" altLang="en-US" dirty="0"/>
          </a:p>
        </p:txBody>
      </p:sp>
    </p:spTree>
    <p:extLst>
      <p:ext uri="{BB962C8B-B14F-4D97-AF65-F5344CB8AC3E}">
        <p14:creationId xmlns:p14="http://schemas.microsoft.com/office/powerpoint/2010/main" val="2240631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本市では現在、</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種目の軽スポーツ教室を</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会場で</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週にわたり</a:t>
            </a:r>
            <a:r>
              <a:rPr kumimoji="1" lang="ja-JP" altLang="en-US" sz="1200" kern="1200" dirty="0" smtClean="0">
                <a:solidFill>
                  <a:schemeClr val="tx1"/>
                </a:solidFill>
                <a:effectLst/>
                <a:latin typeface="+mn-lt"/>
                <a:ea typeface="+mn-ea"/>
                <a:cs typeface="+mn-cs"/>
              </a:rPr>
              <a:t>、年</a:t>
            </a:r>
            <a:r>
              <a:rPr kumimoji="1" lang="en-US" altLang="ja-JP" sz="1200" kern="1200" dirty="0" smtClean="0">
                <a:solidFill>
                  <a:schemeClr val="tx1"/>
                </a:solidFill>
                <a:effectLst/>
                <a:latin typeface="+mn-lt"/>
                <a:ea typeface="+mn-ea"/>
                <a:cs typeface="+mn-cs"/>
              </a:rPr>
              <a:t>3</a:t>
            </a:r>
            <a:r>
              <a:rPr kumimoji="1" lang="ja-JP" altLang="en-US" sz="1200" kern="1200" dirty="0" smtClean="0">
                <a:solidFill>
                  <a:schemeClr val="tx1"/>
                </a:solidFill>
                <a:effectLst/>
                <a:latin typeface="+mn-lt"/>
                <a:ea typeface="+mn-ea"/>
                <a:cs typeface="+mn-cs"/>
              </a:rPr>
              <a:t>回</a:t>
            </a:r>
            <a:r>
              <a:rPr kumimoji="1" lang="ja-JP" altLang="ja-JP" sz="1200" kern="1200" dirty="0" smtClean="0">
                <a:solidFill>
                  <a:schemeClr val="tx1"/>
                </a:solidFill>
                <a:effectLst/>
                <a:latin typeface="+mn-lt"/>
                <a:ea typeface="+mn-ea"/>
                <a:cs typeface="+mn-cs"/>
              </a:rPr>
              <a:t>実施してい</a:t>
            </a:r>
            <a:r>
              <a:rPr kumimoji="1" lang="ja-JP" altLang="en-US" sz="1200" kern="1200" dirty="0" smtClean="0">
                <a:solidFill>
                  <a:schemeClr val="tx1"/>
                </a:solidFill>
                <a:effectLst/>
                <a:latin typeface="+mn-lt"/>
                <a:ea typeface="+mn-ea"/>
                <a:cs typeface="+mn-cs"/>
              </a:rPr>
              <a:t>ます</a:t>
            </a:r>
            <a:r>
              <a:rPr kumimoji="1" lang="ja-JP" altLang="ja-JP"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さらに、各教室終了後には、スポーツ推進委員が主催する大会を</a:t>
            </a:r>
            <a:r>
              <a:rPr kumimoji="1" lang="ja-JP" altLang="en-US" sz="1200" kern="1200" dirty="0" smtClean="0">
                <a:solidFill>
                  <a:schemeClr val="tx1"/>
                </a:solidFill>
                <a:effectLst/>
                <a:latin typeface="+mn-lt"/>
                <a:ea typeface="+mn-ea"/>
                <a:cs typeface="+mn-cs"/>
              </a:rPr>
              <a:t>開催し</a:t>
            </a:r>
            <a:r>
              <a:rPr kumimoji="1" lang="ja-JP" altLang="ja-JP" sz="1200" kern="1200" dirty="0" smtClean="0">
                <a:solidFill>
                  <a:schemeClr val="tx1"/>
                </a:solidFill>
                <a:effectLst/>
                <a:latin typeface="+mn-lt"/>
                <a:ea typeface="+mn-ea"/>
                <a:cs typeface="+mn-cs"/>
              </a:rPr>
              <a:t>ており、教室受講者や一般競技愛好者を含め、</a:t>
            </a:r>
            <a:r>
              <a:rPr kumimoji="1" lang="ja-JP" altLang="en-US" sz="1200" kern="1200" dirty="0" smtClean="0">
                <a:solidFill>
                  <a:schemeClr val="tx1"/>
                </a:solidFill>
                <a:effectLst/>
                <a:latin typeface="+mn-lt"/>
                <a:ea typeface="+mn-ea"/>
                <a:cs typeface="+mn-cs"/>
              </a:rPr>
              <a:t>多くの人</a:t>
            </a:r>
            <a:r>
              <a:rPr kumimoji="1" lang="ja-JP" altLang="ja-JP" sz="1200" kern="1200" dirty="0" smtClean="0">
                <a:solidFill>
                  <a:schemeClr val="tx1"/>
                </a:solidFill>
                <a:effectLst/>
                <a:latin typeface="+mn-lt"/>
                <a:ea typeface="+mn-ea"/>
                <a:cs typeface="+mn-cs"/>
              </a:rPr>
              <a:t>の参加が</a:t>
            </a:r>
            <a:r>
              <a:rPr kumimoji="1" lang="ja-JP" altLang="en-US" sz="1200" kern="1200" dirty="0" smtClean="0">
                <a:solidFill>
                  <a:schemeClr val="tx1"/>
                </a:solidFill>
                <a:effectLst/>
                <a:latin typeface="+mn-lt"/>
                <a:ea typeface="+mn-ea"/>
                <a:cs typeface="+mn-cs"/>
              </a:rPr>
              <a:t>あります</a:t>
            </a:r>
            <a:r>
              <a:rPr kumimoji="1" lang="ja-JP" altLang="ja-JP"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6505B8DE-CDA5-4CC7-99BD-3536BF4DCB3F}" type="slidenum">
              <a:rPr kumimoji="1" lang="ja-JP" altLang="en-US" smtClean="0"/>
              <a:t>6</a:t>
            </a:fld>
            <a:endParaRPr kumimoji="1" lang="ja-JP" altLang="en-US" dirty="0"/>
          </a:p>
        </p:txBody>
      </p:sp>
    </p:spTree>
    <p:extLst>
      <p:ext uri="{BB962C8B-B14F-4D97-AF65-F5344CB8AC3E}">
        <p14:creationId xmlns:p14="http://schemas.microsoft.com/office/powerpoint/2010/main" val="3825110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こちらは、</a:t>
            </a:r>
            <a:r>
              <a:rPr kumimoji="1" lang="ja-JP" altLang="ja-JP" sz="1200" kern="1200" dirty="0" smtClean="0">
                <a:solidFill>
                  <a:schemeClr val="tx1"/>
                </a:solidFill>
                <a:effectLst/>
                <a:latin typeface="+mn-lt"/>
                <a:ea typeface="+mn-ea"/>
                <a:cs typeface="+mn-cs"/>
              </a:rPr>
              <a:t>ソフトバレーボール教室の様子です。</a:t>
            </a:r>
          </a:p>
          <a:p>
            <a:r>
              <a:rPr kumimoji="1" lang="ja-JP" altLang="en-US" sz="1200" kern="1200" dirty="0" smtClean="0">
                <a:solidFill>
                  <a:schemeClr val="tx1"/>
                </a:solidFill>
                <a:effectLst/>
                <a:latin typeface="+mn-lt"/>
                <a:ea typeface="+mn-ea"/>
                <a:cs typeface="+mn-cs"/>
              </a:rPr>
              <a:t>ソフトバレーボールは、</a:t>
            </a:r>
            <a:r>
              <a:rPr kumimoji="1" lang="en-US" altLang="ja-JP" sz="1200" kern="1200" dirty="0" smtClean="0">
                <a:solidFill>
                  <a:schemeClr val="tx1"/>
                </a:solidFill>
                <a:effectLst/>
                <a:latin typeface="+mn-lt"/>
                <a:ea typeface="+mn-ea"/>
                <a:cs typeface="+mn-cs"/>
              </a:rPr>
              <a:t>20</a:t>
            </a:r>
            <a:r>
              <a:rPr kumimoji="1" lang="ja-JP" altLang="ja-JP" sz="1200" kern="1200" dirty="0" smtClean="0">
                <a:solidFill>
                  <a:schemeClr val="tx1"/>
                </a:solidFill>
                <a:effectLst/>
                <a:latin typeface="+mn-lt"/>
                <a:ea typeface="+mn-ea"/>
                <a:cs typeface="+mn-cs"/>
              </a:rPr>
              <a:t>年ほど前から行っています。</a:t>
            </a:r>
          </a:p>
          <a:p>
            <a:r>
              <a:rPr kumimoji="1" lang="ja-JP" altLang="ja-JP" sz="1200" kern="1200" dirty="0" smtClean="0">
                <a:solidFill>
                  <a:schemeClr val="tx1"/>
                </a:solidFill>
                <a:effectLst/>
                <a:latin typeface="+mn-lt"/>
                <a:ea typeface="+mn-ea"/>
                <a:cs typeface="+mn-cs"/>
              </a:rPr>
              <a:t>５月から６月の間に２会場で実施しています。</a:t>
            </a:r>
          </a:p>
          <a:p>
            <a:r>
              <a:rPr kumimoji="1" lang="ja-JP" altLang="ja-JP" sz="1200" kern="1200" dirty="0" smtClean="0">
                <a:solidFill>
                  <a:schemeClr val="tx1"/>
                </a:solidFill>
                <a:effectLst/>
                <a:latin typeface="+mn-lt"/>
                <a:ea typeface="+mn-ea"/>
                <a:cs typeface="+mn-cs"/>
              </a:rPr>
              <a:t>今年度は</a:t>
            </a:r>
            <a:r>
              <a:rPr kumimoji="1" lang="en-US" altLang="ja-JP" sz="1200" kern="1200" dirty="0" smtClean="0">
                <a:solidFill>
                  <a:schemeClr val="tx1"/>
                </a:solidFill>
                <a:effectLst/>
                <a:latin typeface="+mn-lt"/>
                <a:ea typeface="+mn-ea"/>
                <a:cs typeface="+mn-cs"/>
              </a:rPr>
              <a:t>36</a:t>
            </a:r>
            <a:r>
              <a:rPr kumimoji="1" lang="ja-JP" altLang="ja-JP" sz="1200" kern="1200" dirty="0" smtClean="0">
                <a:solidFill>
                  <a:schemeClr val="tx1"/>
                </a:solidFill>
                <a:effectLst/>
                <a:latin typeface="+mn-lt"/>
                <a:ea typeface="+mn-ea"/>
                <a:cs typeface="+mn-cs"/>
              </a:rPr>
              <a:t>名の参加がありました。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6505B8DE-CDA5-4CC7-99BD-3536BF4DCB3F}" type="slidenum">
              <a:rPr kumimoji="1" lang="ja-JP" altLang="en-US" smtClean="0"/>
              <a:t>7</a:t>
            </a:fld>
            <a:endParaRPr kumimoji="1" lang="ja-JP" altLang="en-US" dirty="0"/>
          </a:p>
        </p:txBody>
      </p:sp>
    </p:spTree>
    <p:extLst>
      <p:ext uri="{BB962C8B-B14F-4D97-AF65-F5344CB8AC3E}">
        <p14:creationId xmlns:p14="http://schemas.microsoft.com/office/powerpoint/2010/main" val="1037331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次は</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デカスポテニス教室です。</a:t>
            </a:r>
          </a:p>
          <a:p>
            <a:r>
              <a:rPr kumimoji="1" lang="ja-JP" altLang="en-US" sz="1200" kern="1200" dirty="0" smtClean="0">
                <a:solidFill>
                  <a:schemeClr val="tx1"/>
                </a:solidFill>
                <a:effectLst/>
                <a:latin typeface="+mn-lt"/>
                <a:ea typeface="+mn-ea"/>
                <a:cs typeface="+mn-cs"/>
              </a:rPr>
              <a:t>デカスポテニス教室は、</a:t>
            </a:r>
            <a:r>
              <a:rPr kumimoji="1" lang="ja-JP" altLang="ja-JP" sz="1200" kern="1200" dirty="0" smtClean="0">
                <a:solidFill>
                  <a:schemeClr val="tx1"/>
                </a:solidFill>
                <a:effectLst/>
                <a:latin typeface="+mn-lt"/>
                <a:ea typeface="+mn-ea"/>
                <a:cs typeface="+mn-cs"/>
              </a:rPr>
              <a:t>平成</a:t>
            </a:r>
            <a:r>
              <a:rPr kumimoji="1" lang="en-US" altLang="ja-JP" sz="1200" kern="1200" dirty="0" smtClean="0">
                <a:solidFill>
                  <a:schemeClr val="tx1"/>
                </a:solidFill>
                <a:effectLst/>
                <a:latin typeface="+mn-lt"/>
                <a:ea typeface="+mn-ea"/>
                <a:cs typeface="+mn-cs"/>
              </a:rPr>
              <a:t>26</a:t>
            </a:r>
            <a:r>
              <a:rPr kumimoji="1" lang="ja-JP" altLang="ja-JP" sz="1200" kern="1200" dirty="0" smtClean="0">
                <a:solidFill>
                  <a:schemeClr val="tx1"/>
                </a:solidFill>
                <a:effectLst/>
                <a:latin typeface="+mn-lt"/>
                <a:ea typeface="+mn-ea"/>
                <a:cs typeface="+mn-cs"/>
              </a:rPr>
              <a:t>年に静岡県湖西市で行われた実技研修会に参加したことをきっかけに開催するようになりました。</a:t>
            </a:r>
          </a:p>
          <a:p>
            <a:r>
              <a:rPr kumimoji="1" lang="en-US" altLang="ja-JP" sz="1200" kern="1200" dirty="0" smtClean="0">
                <a:solidFill>
                  <a:schemeClr val="tx1"/>
                </a:solidFill>
                <a:effectLst/>
                <a:latin typeface="+mn-lt"/>
                <a:ea typeface="+mn-ea"/>
                <a:cs typeface="+mn-cs"/>
              </a:rPr>
              <a:t>10</a:t>
            </a:r>
            <a:r>
              <a:rPr kumimoji="1" lang="ja-JP" altLang="ja-JP" sz="1200" kern="1200" dirty="0" smtClean="0">
                <a:solidFill>
                  <a:schemeClr val="tx1"/>
                </a:solidFill>
                <a:effectLst/>
                <a:latin typeface="+mn-lt"/>
                <a:ea typeface="+mn-ea"/>
                <a:cs typeface="+mn-cs"/>
              </a:rPr>
              <a:t>月から</a:t>
            </a:r>
            <a:r>
              <a:rPr kumimoji="1" lang="en-US" altLang="ja-JP" sz="1200" kern="1200" dirty="0" smtClean="0">
                <a:solidFill>
                  <a:schemeClr val="tx1"/>
                </a:solidFill>
                <a:effectLst/>
                <a:latin typeface="+mn-lt"/>
                <a:ea typeface="+mn-ea"/>
                <a:cs typeface="+mn-cs"/>
              </a:rPr>
              <a:t>11</a:t>
            </a:r>
            <a:r>
              <a:rPr kumimoji="1" lang="ja-JP" altLang="ja-JP" sz="1200" kern="1200" dirty="0" smtClean="0">
                <a:solidFill>
                  <a:schemeClr val="tx1"/>
                </a:solidFill>
                <a:effectLst/>
                <a:latin typeface="+mn-lt"/>
                <a:ea typeface="+mn-ea"/>
                <a:cs typeface="+mn-cs"/>
              </a:rPr>
              <a:t>月にかけて１会場で実施しています。</a:t>
            </a:r>
          </a:p>
        </p:txBody>
      </p:sp>
      <p:sp>
        <p:nvSpPr>
          <p:cNvPr id="4" name="スライド番号プレースホルダー 3"/>
          <p:cNvSpPr>
            <a:spLocks noGrp="1"/>
          </p:cNvSpPr>
          <p:nvPr>
            <p:ph type="sldNum" sz="quarter" idx="10"/>
          </p:nvPr>
        </p:nvSpPr>
        <p:spPr/>
        <p:txBody>
          <a:bodyPr/>
          <a:lstStyle/>
          <a:p>
            <a:fld id="{6505B8DE-CDA5-4CC7-99BD-3536BF4DCB3F}" type="slidenum">
              <a:rPr kumimoji="1" lang="ja-JP" altLang="en-US" smtClean="0"/>
              <a:t>8</a:t>
            </a:fld>
            <a:endParaRPr kumimoji="1" lang="ja-JP" altLang="en-US" dirty="0"/>
          </a:p>
        </p:txBody>
      </p:sp>
    </p:spTree>
    <p:extLst>
      <p:ext uri="{BB962C8B-B14F-4D97-AF65-F5344CB8AC3E}">
        <p14:creationId xmlns:p14="http://schemas.microsoft.com/office/powerpoint/2010/main" val="2250172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次に、</a:t>
            </a:r>
            <a:r>
              <a:rPr kumimoji="1" lang="ja-JP" altLang="ja-JP" sz="1200" kern="1200" dirty="0" smtClean="0">
                <a:solidFill>
                  <a:schemeClr val="tx1"/>
                </a:solidFill>
                <a:effectLst/>
                <a:latin typeface="+mn-lt"/>
                <a:ea typeface="+mn-ea"/>
                <a:cs typeface="+mn-cs"/>
              </a:rPr>
              <a:t>フーバ教室の様子です。</a:t>
            </a:r>
          </a:p>
          <a:p>
            <a:r>
              <a:rPr kumimoji="1" lang="ja-JP" altLang="ja-JP" sz="1200" kern="1200" dirty="0" smtClean="0">
                <a:solidFill>
                  <a:schemeClr val="tx1"/>
                </a:solidFill>
                <a:effectLst/>
                <a:latin typeface="+mn-lt"/>
                <a:ea typeface="+mn-ea"/>
                <a:cs typeface="+mn-cs"/>
              </a:rPr>
              <a:t>フーバは私たち御前崎市のお隣の菊川市発祥のスポーツです。</a:t>
            </a:r>
          </a:p>
          <a:p>
            <a:r>
              <a:rPr kumimoji="1" lang="ja-JP" altLang="ja-JP" sz="1200" kern="1200" dirty="0" smtClean="0">
                <a:solidFill>
                  <a:schemeClr val="tx1"/>
                </a:solidFill>
                <a:effectLst/>
                <a:latin typeface="+mn-lt"/>
                <a:ea typeface="+mn-ea"/>
                <a:cs typeface="+mn-cs"/>
              </a:rPr>
              <a:t>デカスポテニスと同じ時期に１会場で実施しています。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6505B8DE-CDA5-4CC7-99BD-3536BF4DCB3F}" type="slidenum">
              <a:rPr kumimoji="1" lang="ja-JP" altLang="en-US" smtClean="0"/>
              <a:t>9</a:t>
            </a:fld>
            <a:endParaRPr kumimoji="1" lang="ja-JP" altLang="en-US" dirty="0"/>
          </a:p>
        </p:txBody>
      </p:sp>
    </p:spTree>
    <p:extLst>
      <p:ext uri="{BB962C8B-B14F-4D97-AF65-F5344CB8AC3E}">
        <p14:creationId xmlns:p14="http://schemas.microsoft.com/office/powerpoint/2010/main" val="2720831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6E2FAEE-446E-4AB4-AB0B-BB562B74F17F}" type="datetime1">
              <a:rPr kumimoji="1" lang="ja-JP" altLang="en-US" smtClean="0"/>
              <a:t>2024/11/15</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C9561636-AF2C-45B4-A9C6-500FDDA8A306}" type="slidenum">
              <a:rPr kumimoji="1" lang="ja-JP" altLang="en-US" smtClean="0"/>
              <a:t>‹#›</a:t>
            </a:fld>
            <a:endParaRPr kumimoji="1" lang="ja-JP" altLang="en-US" dirty="0"/>
          </a:p>
        </p:txBody>
      </p:sp>
    </p:spTree>
    <p:extLst>
      <p:ext uri="{BB962C8B-B14F-4D97-AF65-F5344CB8AC3E}">
        <p14:creationId xmlns:p14="http://schemas.microsoft.com/office/powerpoint/2010/main" val="1143197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149C95F-0595-487F-B463-2885AB44889F}" type="datetime1">
              <a:rPr kumimoji="1" lang="ja-JP" altLang="en-US" smtClean="0"/>
              <a:t>2024/11/15</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C9561636-AF2C-45B4-A9C6-500FDDA8A306}" type="slidenum">
              <a:rPr kumimoji="1" lang="ja-JP" altLang="en-US" smtClean="0"/>
              <a:t>‹#›</a:t>
            </a:fld>
            <a:endParaRPr kumimoji="1" lang="ja-JP" altLang="en-US" dirty="0"/>
          </a:p>
        </p:txBody>
      </p:sp>
    </p:spTree>
    <p:extLst>
      <p:ext uri="{BB962C8B-B14F-4D97-AF65-F5344CB8AC3E}">
        <p14:creationId xmlns:p14="http://schemas.microsoft.com/office/powerpoint/2010/main" val="2266846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94BA3EB-CBB0-4EF1-A7AB-739B4FF3BB13}" type="datetime1">
              <a:rPr kumimoji="1" lang="ja-JP" altLang="en-US" smtClean="0"/>
              <a:t>2024/11/15</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C9561636-AF2C-45B4-A9C6-500FDDA8A306}" type="slidenum">
              <a:rPr kumimoji="1" lang="ja-JP" altLang="en-US" smtClean="0"/>
              <a:t>‹#›</a:t>
            </a:fld>
            <a:endParaRPr kumimoji="1" lang="ja-JP" altLang="en-US" dirty="0"/>
          </a:p>
        </p:txBody>
      </p:sp>
    </p:spTree>
    <p:extLst>
      <p:ext uri="{BB962C8B-B14F-4D97-AF65-F5344CB8AC3E}">
        <p14:creationId xmlns:p14="http://schemas.microsoft.com/office/powerpoint/2010/main" val="1561157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6C560CF-702E-47B6-84F4-D1011A281013}" type="datetime1">
              <a:rPr kumimoji="1" lang="ja-JP" altLang="en-US" smtClean="0"/>
              <a:t>2024/11/15</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C9561636-AF2C-45B4-A9C6-500FDDA8A306}" type="slidenum">
              <a:rPr kumimoji="1" lang="ja-JP" altLang="en-US" smtClean="0"/>
              <a:t>‹#›</a:t>
            </a:fld>
            <a:endParaRPr kumimoji="1" lang="ja-JP" altLang="en-US" dirty="0"/>
          </a:p>
        </p:txBody>
      </p:sp>
    </p:spTree>
    <p:extLst>
      <p:ext uri="{BB962C8B-B14F-4D97-AF65-F5344CB8AC3E}">
        <p14:creationId xmlns:p14="http://schemas.microsoft.com/office/powerpoint/2010/main" val="516429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33492B4C-D89F-4ADC-83EF-1359D4147909}" type="datetime1">
              <a:rPr kumimoji="1" lang="ja-JP" altLang="en-US" smtClean="0"/>
              <a:t>2024/11/15</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C9561636-AF2C-45B4-A9C6-500FDDA8A306}" type="slidenum">
              <a:rPr kumimoji="1" lang="ja-JP" altLang="en-US" smtClean="0"/>
              <a:t>‹#›</a:t>
            </a:fld>
            <a:endParaRPr kumimoji="1" lang="ja-JP" altLang="en-US" dirty="0"/>
          </a:p>
        </p:txBody>
      </p:sp>
    </p:spTree>
    <p:extLst>
      <p:ext uri="{BB962C8B-B14F-4D97-AF65-F5344CB8AC3E}">
        <p14:creationId xmlns:p14="http://schemas.microsoft.com/office/powerpoint/2010/main" val="3713260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E734B12-2A0D-46C8-8BF0-3E72ADE09A2F}" type="datetime1">
              <a:rPr kumimoji="1" lang="ja-JP" altLang="en-US" smtClean="0"/>
              <a:t>2024/11/15</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C9561636-AF2C-45B4-A9C6-500FDDA8A306}" type="slidenum">
              <a:rPr kumimoji="1" lang="ja-JP" altLang="en-US" smtClean="0"/>
              <a:t>‹#›</a:t>
            </a:fld>
            <a:endParaRPr kumimoji="1" lang="ja-JP" altLang="en-US" dirty="0"/>
          </a:p>
        </p:txBody>
      </p:sp>
    </p:spTree>
    <p:extLst>
      <p:ext uri="{BB962C8B-B14F-4D97-AF65-F5344CB8AC3E}">
        <p14:creationId xmlns:p14="http://schemas.microsoft.com/office/powerpoint/2010/main" val="3551585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886AE30A-125D-44F9-89DB-90B9D507BA38}" type="datetime1">
              <a:rPr kumimoji="1" lang="ja-JP" altLang="en-US" smtClean="0"/>
              <a:t>2024/11/15</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C9561636-AF2C-45B4-A9C6-500FDDA8A306}" type="slidenum">
              <a:rPr kumimoji="1" lang="ja-JP" altLang="en-US" smtClean="0"/>
              <a:t>‹#›</a:t>
            </a:fld>
            <a:endParaRPr kumimoji="1" lang="ja-JP" altLang="en-US" dirty="0"/>
          </a:p>
        </p:txBody>
      </p:sp>
    </p:spTree>
    <p:extLst>
      <p:ext uri="{BB962C8B-B14F-4D97-AF65-F5344CB8AC3E}">
        <p14:creationId xmlns:p14="http://schemas.microsoft.com/office/powerpoint/2010/main" val="2769625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64F88B6-2717-4235-AD69-FC1E1A4252C9}" type="datetime1">
              <a:rPr kumimoji="1" lang="ja-JP" altLang="en-US" smtClean="0"/>
              <a:t>2024/11/15</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C9561636-AF2C-45B4-A9C6-500FDDA8A306}" type="slidenum">
              <a:rPr kumimoji="1" lang="ja-JP" altLang="en-US" smtClean="0"/>
              <a:t>‹#›</a:t>
            </a:fld>
            <a:endParaRPr kumimoji="1" lang="ja-JP" altLang="en-US" dirty="0"/>
          </a:p>
        </p:txBody>
      </p:sp>
    </p:spTree>
    <p:extLst>
      <p:ext uri="{BB962C8B-B14F-4D97-AF65-F5344CB8AC3E}">
        <p14:creationId xmlns:p14="http://schemas.microsoft.com/office/powerpoint/2010/main" val="1021118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356F1B5-93CE-440D-AD74-E0280A4B7C3D}" type="datetime1">
              <a:rPr kumimoji="1" lang="ja-JP" altLang="en-US" smtClean="0"/>
              <a:t>2024/11/15</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C9561636-AF2C-45B4-A9C6-500FDDA8A306}" type="slidenum">
              <a:rPr kumimoji="1" lang="ja-JP" altLang="en-US" smtClean="0"/>
              <a:t>‹#›</a:t>
            </a:fld>
            <a:endParaRPr kumimoji="1" lang="ja-JP" altLang="en-US" dirty="0"/>
          </a:p>
        </p:txBody>
      </p:sp>
    </p:spTree>
    <p:extLst>
      <p:ext uri="{BB962C8B-B14F-4D97-AF65-F5344CB8AC3E}">
        <p14:creationId xmlns:p14="http://schemas.microsoft.com/office/powerpoint/2010/main" val="2435829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DFCD5BF-8F4B-4C33-8DAD-2CC82133C543}" type="datetime1">
              <a:rPr kumimoji="1" lang="ja-JP" altLang="en-US" smtClean="0"/>
              <a:t>2024/11/15</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C9561636-AF2C-45B4-A9C6-500FDDA8A306}" type="slidenum">
              <a:rPr kumimoji="1" lang="ja-JP" altLang="en-US" smtClean="0"/>
              <a:t>‹#›</a:t>
            </a:fld>
            <a:endParaRPr kumimoji="1" lang="ja-JP" altLang="en-US" dirty="0"/>
          </a:p>
        </p:txBody>
      </p:sp>
    </p:spTree>
    <p:extLst>
      <p:ext uri="{BB962C8B-B14F-4D97-AF65-F5344CB8AC3E}">
        <p14:creationId xmlns:p14="http://schemas.microsoft.com/office/powerpoint/2010/main" val="1380962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0F6E751-24B8-4294-946D-35F550CC4C24}" type="datetime1">
              <a:rPr kumimoji="1" lang="ja-JP" altLang="en-US" smtClean="0"/>
              <a:t>2024/11/15</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C9561636-AF2C-45B4-A9C6-500FDDA8A306}" type="slidenum">
              <a:rPr kumimoji="1" lang="ja-JP" altLang="en-US" smtClean="0"/>
              <a:t>‹#›</a:t>
            </a:fld>
            <a:endParaRPr kumimoji="1" lang="ja-JP" altLang="en-US" dirty="0"/>
          </a:p>
        </p:txBody>
      </p:sp>
    </p:spTree>
    <p:extLst>
      <p:ext uri="{BB962C8B-B14F-4D97-AF65-F5344CB8AC3E}">
        <p14:creationId xmlns:p14="http://schemas.microsoft.com/office/powerpoint/2010/main" val="119597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F07D17-0710-4726-A6C3-7EF8A286A7F1}" type="datetime1">
              <a:rPr kumimoji="1" lang="ja-JP" altLang="en-US" smtClean="0"/>
              <a:t>2024/11/15</a:t>
            </a:fld>
            <a:endParaRPr kumimoji="1" lang="ja-JP" altLang="en-US" dirty="0"/>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61636-AF2C-45B4-A9C6-500FDDA8A306}" type="slidenum">
              <a:rPr kumimoji="1" lang="ja-JP" altLang="en-US" smtClean="0"/>
              <a:t>‹#›</a:t>
            </a:fld>
            <a:endParaRPr kumimoji="1" lang="ja-JP" altLang="en-US" dirty="0"/>
          </a:p>
        </p:txBody>
      </p:sp>
    </p:spTree>
    <p:extLst>
      <p:ext uri="{BB962C8B-B14F-4D97-AF65-F5344CB8AC3E}">
        <p14:creationId xmlns:p14="http://schemas.microsoft.com/office/powerpoint/2010/main" val="1818469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5" Type="http://schemas.openxmlformats.org/officeDocument/2006/relationships/image" Target="../media/image1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48.jpe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70707" y="1096811"/>
            <a:ext cx="10583094" cy="852052"/>
          </a:xfrm>
        </p:spPr>
        <p:txBody>
          <a:bodyPr>
            <a:normAutofit/>
          </a:bodyPr>
          <a:lstStyle/>
          <a:p>
            <a:r>
              <a:rPr kumimoji="1" lang="en-US" altLang="ja-JP" sz="4800" b="1" dirty="0" smtClean="0">
                <a:latin typeface="游明朝" panose="02020400000000000000" pitchFamily="18" charset="-128"/>
                <a:ea typeface="游明朝" panose="02020400000000000000" pitchFamily="18" charset="-128"/>
              </a:rPr>
              <a:t>LIFE </a:t>
            </a:r>
            <a:r>
              <a:rPr lang="ja-JP" altLang="en-US" sz="4800" b="1" dirty="0" smtClean="0">
                <a:latin typeface="游明朝" panose="02020400000000000000" pitchFamily="18" charset="-128"/>
                <a:ea typeface="游明朝" panose="02020400000000000000" pitchFamily="18" charset="-128"/>
              </a:rPr>
              <a:t> </a:t>
            </a:r>
            <a:r>
              <a:rPr kumimoji="1" lang="en-US" altLang="ja-JP" sz="4800" b="1" dirty="0" smtClean="0">
                <a:latin typeface="游明朝" panose="02020400000000000000" pitchFamily="18" charset="-128"/>
                <a:ea typeface="游明朝" panose="02020400000000000000" pitchFamily="18" charset="-128"/>
              </a:rPr>
              <a:t>LONG</a:t>
            </a:r>
            <a:r>
              <a:rPr lang="ja-JP" altLang="en-US" sz="4800" b="1" dirty="0">
                <a:latin typeface="游明朝" panose="02020400000000000000" pitchFamily="18" charset="-128"/>
                <a:ea typeface="游明朝" panose="02020400000000000000" pitchFamily="18" charset="-128"/>
              </a:rPr>
              <a:t> </a:t>
            </a:r>
            <a:r>
              <a:rPr lang="ja-JP" altLang="en-US" sz="4800" b="1" dirty="0" smtClean="0">
                <a:latin typeface="游明朝" panose="02020400000000000000" pitchFamily="18" charset="-128"/>
                <a:ea typeface="游明朝" panose="02020400000000000000" pitchFamily="18" charset="-128"/>
              </a:rPr>
              <a:t> </a:t>
            </a:r>
            <a:r>
              <a:rPr kumimoji="1" lang="en-US" altLang="ja-JP" sz="4800" b="1" dirty="0" smtClean="0">
                <a:latin typeface="游明朝" panose="02020400000000000000" pitchFamily="18" charset="-128"/>
                <a:ea typeface="游明朝" panose="02020400000000000000" pitchFamily="18" charset="-128"/>
              </a:rPr>
              <a:t>SPORTS </a:t>
            </a:r>
            <a:r>
              <a:rPr lang="ja-JP" altLang="en-US" sz="4800" b="1" dirty="0" smtClean="0">
                <a:latin typeface="游明朝" panose="02020400000000000000" pitchFamily="18" charset="-128"/>
                <a:ea typeface="游明朝" panose="02020400000000000000" pitchFamily="18" charset="-128"/>
              </a:rPr>
              <a:t> </a:t>
            </a:r>
            <a:r>
              <a:rPr kumimoji="1" lang="en-US" altLang="ja-JP" sz="4800" b="1" dirty="0" smtClean="0">
                <a:latin typeface="游明朝" panose="02020400000000000000" pitchFamily="18" charset="-128"/>
                <a:ea typeface="游明朝" panose="02020400000000000000" pitchFamily="18" charset="-128"/>
              </a:rPr>
              <a:t>SUPPORT </a:t>
            </a:r>
            <a:endParaRPr kumimoji="1" lang="ja-JP" altLang="en-US" sz="4800" b="1" dirty="0">
              <a:latin typeface="游明朝" panose="02020400000000000000" pitchFamily="18" charset="-128"/>
              <a:ea typeface="游明朝" panose="02020400000000000000" pitchFamily="18" charset="-128"/>
            </a:endParaRPr>
          </a:p>
        </p:txBody>
      </p:sp>
      <p:sp>
        <p:nvSpPr>
          <p:cNvPr id="3" name="サブタイトル 2"/>
          <p:cNvSpPr>
            <a:spLocks noGrp="1"/>
          </p:cNvSpPr>
          <p:nvPr>
            <p:ph type="subTitle" idx="1"/>
          </p:nvPr>
        </p:nvSpPr>
        <p:spPr>
          <a:xfrm>
            <a:off x="4415411" y="5569399"/>
            <a:ext cx="3270068" cy="302684"/>
          </a:xfrm>
        </p:spPr>
        <p:txBody>
          <a:bodyPr>
            <a:normAutofit fontScale="92500" lnSpcReduction="20000"/>
          </a:bodyPr>
          <a:lstStyle/>
          <a:p>
            <a:r>
              <a:rPr lang="ja-JP" altLang="en-US" sz="2000" dirty="0" smtClean="0"/>
              <a:t>御前崎市スポーツ推進委員</a:t>
            </a:r>
            <a:endParaRPr kumimoji="1" lang="ja-JP" altLang="en-US" sz="2000" dirty="0"/>
          </a:p>
        </p:txBody>
      </p:sp>
      <p:sp>
        <p:nvSpPr>
          <p:cNvPr id="6" name="タイトル 1"/>
          <p:cNvSpPr txBox="1">
            <a:spLocks/>
          </p:cNvSpPr>
          <p:nvPr/>
        </p:nvSpPr>
        <p:spPr>
          <a:xfrm>
            <a:off x="4374961" y="2054985"/>
            <a:ext cx="3423503" cy="7678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4800" b="1" dirty="0" smtClean="0">
                <a:latin typeface="游明朝" panose="02020400000000000000" pitchFamily="18" charset="-128"/>
                <a:ea typeface="游明朝" panose="02020400000000000000" pitchFamily="18" charset="-128"/>
              </a:rPr>
              <a:t>Oh!MyZaki</a:t>
            </a:r>
          </a:p>
        </p:txBody>
      </p:sp>
      <p:sp>
        <p:nvSpPr>
          <p:cNvPr id="7" name="タイトル 1"/>
          <p:cNvSpPr txBox="1">
            <a:spLocks/>
          </p:cNvSpPr>
          <p:nvPr/>
        </p:nvSpPr>
        <p:spPr>
          <a:xfrm>
            <a:off x="5193369" y="2774952"/>
            <a:ext cx="1737769" cy="7911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dirty="0">
                <a:latin typeface="游明朝" panose="02020400000000000000" pitchFamily="18" charset="-128"/>
                <a:ea typeface="游明朝" panose="02020400000000000000" pitchFamily="18" charset="-128"/>
              </a:rPr>
              <a:t>御前崎</a:t>
            </a:r>
            <a:endParaRPr lang="en-US" altLang="ja-JP" sz="4000" b="1" dirty="0" smtClean="0">
              <a:latin typeface="游明朝" panose="02020400000000000000" pitchFamily="18" charset="-128"/>
              <a:ea typeface="游明朝" panose="02020400000000000000" pitchFamily="18" charset="-128"/>
            </a:endParaRPr>
          </a:p>
        </p:txBody>
      </p:sp>
      <p:sp>
        <p:nvSpPr>
          <p:cNvPr id="9" name="スライド番号プレースホルダー 8"/>
          <p:cNvSpPr>
            <a:spLocks noGrp="1"/>
          </p:cNvSpPr>
          <p:nvPr>
            <p:ph type="sldNum" sz="quarter" idx="12"/>
          </p:nvPr>
        </p:nvSpPr>
        <p:spPr/>
        <p:txBody>
          <a:bodyPr/>
          <a:lstStyle/>
          <a:p>
            <a:fld id="{C9561636-AF2C-45B4-A9C6-500FDDA8A306}" type="slidenum">
              <a:rPr kumimoji="1" lang="ja-JP" altLang="en-US" smtClean="0"/>
              <a:t>1</a:t>
            </a:fld>
            <a:endParaRPr kumimoji="1" lang="ja-JP" altLang="en-US" dirty="0"/>
          </a:p>
        </p:txBody>
      </p:sp>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4822803"/>
            <a:ext cx="1599074" cy="1049280"/>
          </a:xfrm>
          <a:prstGeom prst="rect">
            <a:avLst/>
          </a:prstGeom>
        </p:spPr>
      </p:pic>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399" y="3766108"/>
            <a:ext cx="1605009" cy="1079555"/>
          </a:xfrm>
          <a:prstGeom prst="rect">
            <a:avLst/>
          </a:prstGeom>
        </p:spPr>
      </p:pic>
      <p:pic>
        <p:nvPicPr>
          <p:cNvPr id="21" name="図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4130" y="4780298"/>
            <a:ext cx="1607683" cy="1120344"/>
          </a:xfrm>
          <a:prstGeom prst="rect">
            <a:avLst/>
          </a:prstGeom>
        </p:spPr>
      </p:pic>
      <p:pic>
        <p:nvPicPr>
          <p:cNvPr id="23" name="図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1062" y="2714377"/>
            <a:ext cx="1590265" cy="1042007"/>
          </a:xfrm>
          <a:prstGeom prst="rect">
            <a:avLst/>
          </a:prstGeom>
        </p:spPr>
      </p:pic>
      <p:pic>
        <p:nvPicPr>
          <p:cNvPr id="24" name="図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7386" y="2713646"/>
            <a:ext cx="1604427" cy="1047382"/>
          </a:xfrm>
          <a:prstGeom prst="rect">
            <a:avLst/>
          </a:prstGeom>
        </p:spPr>
      </p:pic>
      <p:pic>
        <p:nvPicPr>
          <p:cNvPr id="26" name="図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9408" y="3758488"/>
            <a:ext cx="1619334" cy="1079556"/>
          </a:xfrm>
          <a:prstGeom prst="rect">
            <a:avLst/>
          </a:prstGeom>
        </p:spPr>
      </p:pic>
      <p:pic>
        <p:nvPicPr>
          <p:cNvPr id="28" name="図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31814" y="3755229"/>
            <a:ext cx="1579514" cy="1032392"/>
          </a:xfrm>
          <a:prstGeom prst="rect">
            <a:avLst/>
          </a:prstGeom>
        </p:spPr>
      </p:pic>
      <p:pic>
        <p:nvPicPr>
          <p:cNvPr id="29" name="図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31814" y="4787621"/>
            <a:ext cx="1579514" cy="1113021"/>
          </a:xfrm>
          <a:prstGeom prst="rect">
            <a:avLst/>
          </a:prstGeom>
        </p:spPr>
      </p:pic>
      <p:pic>
        <p:nvPicPr>
          <p:cNvPr id="30" name="図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13474" y="4822803"/>
            <a:ext cx="1631499" cy="1049280"/>
          </a:xfrm>
          <a:prstGeom prst="rect">
            <a:avLst/>
          </a:prstGeom>
        </p:spPr>
      </p:pic>
      <p:pic>
        <p:nvPicPr>
          <p:cNvPr id="31" name="図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19408" y="2695866"/>
            <a:ext cx="1605009" cy="1070006"/>
          </a:xfrm>
          <a:prstGeom prst="rect">
            <a:avLst/>
          </a:prstGeom>
        </p:spPr>
      </p:pic>
      <p:pic>
        <p:nvPicPr>
          <p:cNvPr id="32" name="図 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4690" y="2695866"/>
            <a:ext cx="1604718" cy="1069812"/>
          </a:xfrm>
          <a:prstGeom prst="rect">
            <a:avLst/>
          </a:prstGeom>
        </p:spPr>
      </p:pic>
      <p:pic>
        <p:nvPicPr>
          <p:cNvPr id="33" name="図 3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24130" y="3756843"/>
            <a:ext cx="1607683" cy="1030778"/>
          </a:xfrm>
          <a:prstGeom prst="rect">
            <a:avLst/>
          </a:prstGeom>
        </p:spPr>
      </p:pic>
      <p:pic>
        <p:nvPicPr>
          <p:cNvPr id="8" name="図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57057" y="3833718"/>
            <a:ext cx="1945212" cy="1538239"/>
          </a:xfrm>
          <a:prstGeom prst="rect">
            <a:avLst/>
          </a:prstGeom>
        </p:spPr>
      </p:pic>
      <p:sp>
        <p:nvSpPr>
          <p:cNvPr id="10" name="テキスト ボックス 9"/>
          <p:cNvSpPr txBox="1"/>
          <p:nvPr/>
        </p:nvSpPr>
        <p:spPr>
          <a:xfrm>
            <a:off x="4290558" y="4295060"/>
            <a:ext cx="902811" cy="307777"/>
          </a:xfrm>
          <a:prstGeom prst="rect">
            <a:avLst/>
          </a:prstGeom>
          <a:noFill/>
        </p:spPr>
        <p:txBody>
          <a:bodyPr wrap="none" rtlCol="0">
            <a:spAutoFit/>
          </a:bodyPr>
          <a:lstStyle/>
          <a:p>
            <a:r>
              <a:rPr kumimoji="1" lang="ja-JP" altLang="en-US" sz="1400" dirty="0" smtClean="0"/>
              <a:t>なみまる</a:t>
            </a:r>
            <a:endParaRPr kumimoji="1" lang="ja-JP" altLang="en-US" sz="1400" dirty="0"/>
          </a:p>
        </p:txBody>
      </p:sp>
      <p:sp>
        <p:nvSpPr>
          <p:cNvPr id="25" name="テキスト ボックス 24"/>
          <p:cNvSpPr txBox="1"/>
          <p:nvPr/>
        </p:nvSpPr>
        <p:spPr>
          <a:xfrm>
            <a:off x="6933117" y="4295059"/>
            <a:ext cx="1082348" cy="307777"/>
          </a:xfrm>
          <a:prstGeom prst="rect">
            <a:avLst/>
          </a:prstGeom>
          <a:noFill/>
        </p:spPr>
        <p:txBody>
          <a:bodyPr wrap="none" rtlCol="0">
            <a:spAutoFit/>
          </a:bodyPr>
          <a:lstStyle/>
          <a:p>
            <a:r>
              <a:rPr kumimoji="1" lang="ja-JP" altLang="en-US" sz="1400" dirty="0" smtClean="0"/>
              <a:t>ふうちゃん</a:t>
            </a:r>
            <a:endParaRPr kumimoji="1" lang="ja-JP" altLang="en-US" sz="1400" dirty="0"/>
          </a:p>
        </p:txBody>
      </p:sp>
    </p:spTree>
    <p:extLst>
      <p:ext uri="{BB962C8B-B14F-4D97-AF65-F5344CB8AC3E}">
        <p14:creationId xmlns:p14="http://schemas.microsoft.com/office/powerpoint/2010/main" val="2749961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829800" cy="2387600"/>
          </a:xfrm>
        </p:spPr>
        <p:txBody>
          <a:bodyPr/>
          <a:lstStyle/>
          <a:p>
            <a:r>
              <a:rPr kumimoji="1" lang="ja-JP" altLang="en-US" dirty="0" smtClean="0"/>
              <a:t>動画（ファミバド教室）</a:t>
            </a:r>
            <a:endParaRPr kumimoji="1" lang="ja-JP" altLang="en-US" dirty="0"/>
          </a:p>
        </p:txBody>
      </p:sp>
      <p:sp>
        <p:nvSpPr>
          <p:cNvPr id="3" name="サブタイトル 2"/>
          <p:cNvSpPr>
            <a:spLocks noGrp="1"/>
          </p:cNvSpPr>
          <p:nvPr>
            <p:ph type="subTitle" idx="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C9561636-AF2C-45B4-A9C6-500FDDA8A306}" type="slidenum">
              <a:rPr kumimoji="1" lang="ja-JP" altLang="en-US" smtClean="0"/>
              <a:t>10</a:t>
            </a:fld>
            <a:endParaRPr kumimoji="1" lang="ja-JP" altLang="en-US"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949326"/>
            <a:ext cx="9144000" cy="6858000"/>
          </a:xfrm>
          <a:prstGeom prst="rect">
            <a:avLst/>
          </a:prstGeom>
        </p:spPr>
      </p:pic>
      <p:sp>
        <p:nvSpPr>
          <p:cNvPr id="8" name="タイトル 1"/>
          <p:cNvSpPr txBox="1">
            <a:spLocks/>
          </p:cNvSpPr>
          <p:nvPr/>
        </p:nvSpPr>
        <p:spPr>
          <a:xfrm>
            <a:off x="436174" y="119474"/>
            <a:ext cx="5457743" cy="753946"/>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dirty="0" smtClean="0"/>
              <a:t>ファミリーバドミントン教室</a:t>
            </a:r>
            <a:endParaRPr lang="ja-JP" altLang="en-US" sz="3600" dirty="0"/>
          </a:p>
        </p:txBody>
      </p:sp>
    </p:spTree>
    <p:extLst>
      <p:ext uri="{BB962C8B-B14F-4D97-AF65-F5344CB8AC3E}">
        <p14:creationId xmlns:p14="http://schemas.microsoft.com/office/powerpoint/2010/main" val="21221171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1045029" y="3855482"/>
            <a:ext cx="9810205" cy="286125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p:cNvSpPr/>
          <p:nvPr/>
        </p:nvSpPr>
        <p:spPr>
          <a:xfrm>
            <a:off x="1045029" y="915849"/>
            <a:ext cx="9810205" cy="28612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a:xfrm>
            <a:off x="456479" y="202568"/>
            <a:ext cx="8569955" cy="640715"/>
          </a:xfrm>
        </p:spPr>
        <p:txBody>
          <a:bodyPr>
            <a:noAutofit/>
          </a:bodyPr>
          <a:lstStyle/>
          <a:p>
            <a:r>
              <a:rPr kumimoji="1" lang="ja-JP" altLang="en-US" sz="3600" dirty="0" smtClean="0"/>
              <a:t>ファミリーバドミントン 各地区練習</a:t>
            </a:r>
            <a:endParaRPr kumimoji="1" lang="ja-JP" altLang="en-US" sz="3600" dirty="0"/>
          </a:p>
        </p:txBody>
      </p:sp>
      <p:sp>
        <p:nvSpPr>
          <p:cNvPr id="8" name="スライド番号プレースホルダー 7"/>
          <p:cNvSpPr>
            <a:spLocks noGrp="1"/>
          </p:cNvSpPr>
          <p:nvPr>
            <p:ph type="sldNum" sz="quarter" idx="12"/>
          </p:nvPr>
        </p:nvSpPr>
        <p:spPr/>
        <p:txBody>
          <a:bodyPr/>
          <a:lstStyle/>
          <a:p>
            <a:fld id="{C9561636-AF2C-45B4-A9C6-500FDDA8A306}" type="slidenum">
              <a:rPr kumimoji="1" lang="ja-JP" altLang="en-US" smtClean="0"/>
              <a:t>11</a:t>
            </a:fld>
            <a:endParaRPr kumimoji="1" lang="ja-JP" altLang="en-US"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4555" y="1019379"/>
            <a:ext cx="3693886" cy="2643052"/>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6426" y="3992960"/>
            <a:ext cx="3693886" cy="2637074"/>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7618" y="3995308"/>
            <a:ext cx="3693886" cy="2643052"/>
          </a:xfrm>
          <a:prstGeom prst="rect">
            <a:avLst/>
          </a:prstGeom>
        </p:spPr>
      </p:pic>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6426" y="1014626"/>
            <a:ext cx="3680823" cy="2600306"/>
          </a:xfrm>
          <a:prstGeom prst="rect">
            <a:avLst/>
          </a:prstGeom>
        </p:spPr>
      </p:pic>
      <p:sp>
        <p:nvSpPr>
          <p:cNvPr id="15" name="テキスト ボックス 14"/>
          <p:cNvSpPr txBox="1"/>
          <p:nvPr/>
        </p:nvSpPr>
        <p:spPr>
          <a:xfrm>
            <a:off x="1350636" y="1706859"/>
            <a:ext cx="553998" cy="1506718"/>
          </a:xfrm>
          <a:prstGeom prst="rect">
            <a:avLst/>
          </a:prstGeom>
          <a:noFill/>
        </p:spPr>
        <p:txBody>
          <a:bodyPr vert="eaVert" wrap="square" rtlCol="0">
            <a:spAutoFit/>
          </a:bodyPr>
          <a:lstStyle/>
          <a:p>
            <a:r>
              <a:rPr lang="ja-JP" altLang="en-US" sz="2400" dirty="0" smtClean="0"/>
              <a:t>リンクス</a:t>
            </a:r>
            <a:endParaRPr kumimoji="1" lang="ja-JP" altLang="en-US" sz="2400" dirty="0"/>
          </a:p>
        </p:txBody>
      </p:sp>
      <p:sp>
        <p:nvSpPr>
          <p:cNvPr id="4" name="テキスト ボックス 3"/>
          <p:cNvSpPr txBox="1"/>
          <p:nvPr/>
        </p:nvSpPr>
        <p:spPr>
          <a:xfrm>
            <a:off x="9002658" y="324628"/>
            <a:ext cx="2677886" cy="461665"/>
          </a:xfrm>
          <a:prstGeom prst="rect">
            <a:avLst/>
          </a:prstGeom>
          <a:noFill/>
        </p:spPr>
        <p:txBody>
          <a:bodyPr wrap="square" rtlCol="0">
            <a:spAutoFit/>
          </a:bodyPr>
          <a:lstStyle/>
          <a:p>
            <a:r>
              <a:rPr lang="en-US" altLang="ja-JP" sz="2400" dirty="0" smtClean="0"/>
              <a:t>※</a:t>
            </a:r>
            <a:r>
              <a:rPr lang="ja-JP" altLang="ja-JP" sz="2400" dirty="0" smtClean="0"/>
              <a:t>自主独立チーム</a:t>
            </a:r>
            <a:endParaRPr kumimoji="1" lang="ja-JP" altLang="en-US" sz="2400" dirty="0"/>
          </a:p>
        </p:txBody>
      </p:sp>
      <p:sp>
        <p:nvSpPr>
          <p:cNvPr id="20" name="テキスト ボックス 19"/>
          <p:cNvSpPr txBox="1"/>
          <p:nvPr/>
        </p:nvSpPr>
        <p:spPr>
          <a:xfrm>
            <a:off x="1350636" y="4930284"/>
            <a:ext cx="553998" cy="711652"/>
          </a:xfrm>
          <a:prstGeom prst="rect">
            <a:avLst/>
          </a:prstGeom>
          <a:noFill/>
        </p:spPr>
        <p:txBody>
          <a:bodyPr vert="eaVert" wrap="square" rtlCol="0">
            <a:spAutoFit/>
          </a:bodyPr>
          <a:lstStyle/>
          <a:p>
            <a:r>
              <a:rPr kumimoji="1" lang="ja-JP" altLang="en-US" sz="2400" dirty="0" smtClean="0"/>
              <a:t>笑健</a:t>
            </a:r>
            <a:endParaRPr kumimoji="1" lang="ja-JP" altLang="en-US" sz="2400" dirty="0"/>
          </a:p>
        </p:txBody>
      </p:sp>
    </p:spTree>
    <p:extLst>
      <p:ext uri="{BB962C8B-B14F-4D97-AF65-F5344CB8AC3E}">
        <p14:creationId xmlns:p14="http://schemas.microsoft.com/office/powerpoint/2010/main" val="35121064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6296" y="71183"/>
            <a:ext cx="8256704" cy="758689"/>
          </a:xfrm>
        </p:spPr>
        <p:txBody>
          <a:bodyPr>
            <a:normAutofit/>
          </a:bodyPr>
          <a:lstStyle/>
          <a:p>
            <a:r>
              <a:rPr lang="ja-JP" altLang="en-US" sz="3600" dirty="0" smtClean="0"/>
              <a:t>スポーツ推進委員が協力する地区行事</a:t>
            </a:r>
            <a:endParaRPr kumimoji="1" lang="ja-JP" altLang="en-US" sz="3600" dirty="0"/>
          </a:p>
        </p:txBody>
      </p:sp>
      <p:sp>
        <p:nvSpPr>
          <p:cNvPr id="4" name="スライド番号プレースホルダー 3"/>
          <p:cNvSpPr>
            <a:spLocks noGrp="1"/>
          </p:cNvSpPr>
          <p:nvPr>
            <p:ph type="sldNum" sz="quarter" idx="12"/>
          </p:nvPr>
        </p:nvSpPr>
        <p:spPr>
          <a:xfrm>
            <a:off x="9455165" y="6492875"/>
            <a:ext cx="2743200" cy="365125"/>
          </a:xfrm>
        </p:spPr>
        <p:txBody>
          <a:bodyPr/>
          <a:lstStyle/>
          <a:p>
            <a:fld id="{C9561636-AF2C-45B4-A9C6-500FDDA8A306}" type="slidenum">
              <a:rPr kumimoji="1" lang="ja-JP" altLang="en-US" smtClean="0"/>
              <a:t>12</a:t>
            </a:fld>
            <a:endParaRPr kumimoji="1" lang="ja-JP" altLang="en-US" dirty="0"/>
          </a:p>
        </p:txBody>
      </p:sp>
      <p:sp>
        <p:nvSpPr>
          <p:cNvPr id="24" name="テキスト ボックス 23"/>
          <p:cNvSpPr txBox="1"/>
          <p:nvPr/>
        </p:nvSpPr>
        <p:spPr>
          <a:xfrm>
            <a:off x="5522417" y="3514618"/>
            <a:ext cx="1270284" cy="307777"/>
          </a:xfrm>
          <a:prstGeom prst="rect">
            <a:avLst/>
          </a:prstGeom>
          <a:noFill/>
          <a:ln>
            <a:noFill/>
          </a:ln>
        </p:spPr>
        <p:txBody>
          <a:bodyPr wrap="square" rtlCol="0">
            <a:spAutoFit/>
          </a:bodyPr>
          <a:lstStyle/>
          <a:p>
            <a:r>
              <a:rPr kumimoji="1" lang="ja-JP" altLang="en-US" sz="1400" dirty="0" smtClean="0"/>
              <a:t>▲綱引き大会</a:t>
            </a:r>
            <a:endParaRPr kumimoji="1" lang="ja-JP" altLang="en-US" sz="1400" dirty="0"/>
          </a:p>
        </p:txBody>
      </p:sp>
      <p:sp>
        <p:nvSpPr>
          <p:cNvPr id="26" name="テキスト ボックス 25"/>
          <p:cNvSpPr txBox="1"/>
          <p:nvPr/>
        </p:nvSpPr>
        <p:spPr>
          <a:xfrm>
            <a:off x="5699722" y="6416889"/>
            <a:ext cx="1084901" cy="307777"/>
          </a:xfrm>
          <a:prstGeom prst="rect">
            <a:avLst/>
          </a:prstGeom>
          <a:noFill/>
          <a:ln>
            <a:noFill/>
          </a:ln>
        </p:spPr>
        <p:txBody>
          <a:bodyPr wrap="square" rtlCol="0">
            <a:spAutoFit/>
          </a:bodyPr>
          <a:lstStyle/>
          <a:p>
            <a:r>
              <a:rPr kumimoji="1" lang="ja-JP" altLang="en-US" sz="1400" dirty="0" smtClean="0"/>
              <a:t>▲歩け歩け</a:t>
            </a:r>
            <a:endParaRPr kumimoji="1" lang="ja-JP" altLang="en-US" sz="1400" dirty="0"/>
          </a:p>
        </p:txBody>
      </p:sp>
      <p:sp>
        <p:nvSpPr>
          <p:cNvPr id="27" name="テキスト ボックス 26"/>
          <p:cNvSpPr txBox="1"/>
          <p:nvPr/>
        </p:nvSpPr>
        <p:spPr>
          <a:xfrm>
            <a:off x="9430606" y="6428033"/>
            <a:ext cx="1432453" cy="307777"/>
          </a:xfrm>
          <a:prstGeom prst="rect">
            <a:avLst/>
          </a:prstGeom>
          <a:noFill/>
          <a:ln>
            <a:noFill/>
          </a:ln>
        </p:spPr>
        <p:txBody>
          <a:bodyPr wrap="square" rtlCol="0">
            <a:spAutoFit/>
          </a:bodyPr>
          <a:lstStyle/>
          <a:p>
            <a:r>
              <a:rPr kumimoji="1" lang="ja-JP" altLang="en-US" sz="1400" dirty="0" smtClean="0"/>
              <a:t>▲市駅伝大会</a:t>
            </a:r>
            <a:endParaRPr kumimoji="1" lang="ja-JP" altLang="en-US" sz="1400" dirty="0"/>
          </a:p>
        </p:txBody>
      </p:sp>
      <p:sp>
        <p:nvSpPr>
          <p:cNvPr id="20" name="テキスト ボックス 19"/>
          <p:cNvSpPr txBox="1"/>
          <p:nvPr/>
        </p:nvSpPr>
        <p:spPr>
          <a:xfrm>
            <a:off x="8579142" y="3516599"/>
            <a:ext cx="3077935" cy="307777"/>
          </a:xfrm>
          <a:prstGeom prst="rect">
            <a:avLst/>
          </a:prstGeom>
          <a:noFill/>
          <a:ln>
            <a:noFill/>
          </a:ln>
        </p:spPr>
        <p:txBody>
          <a:bodyPr wrap="square" rtlCol="0">
            <a:spAutoFit/>
          </a:bodyPr>
          <a:lstStyle/>
          <a:p>
            <a:r>
              <a:rPr kumimoji="1" lang="ja-JP" altLang="en-US" sz="1400" dirty="0" smtClean="0"/>
              <a:t>▲新野地区ソフトバレーボール大会</a:t>
            </a:r>
            <a:endParaRPr kumimoji="1" lang="en-US" altLang="ja-JP" sz="1400" dirty="0" smtClean="0"/>
          </a:p>
        </p:txBody>
      </p:sp>
      <p:sp>
        <p:nvSpPr>
          <p:cNvPr id="25" name="テキスト ボックス 24"/>
          <p:cNvSpPr txBox="1"/>
          <p:nvPr/>
        </p:nvSpPr>
        <p:spPr>
          <a:xfrm>
            <a:off x="1502229" y="6442879"/>
            <a:ext cx="1368628" cy="307777"/>
          </a:xfrm>
          <a:prstGeom prst="rect">
            <a:avLst/>
          </a:prstGeom>
          <a:noFill/>
          <a:ln>
            <a:noFill/>
          </a:ln>
        </p:spPr>
        <p:txBody>
          <a:bodyPr wrap="square" rtlCol="0">
            <a:spAutoFit/>
          </a:bodyPr>
          <a:lstStyle/>
          <a:p>
            <a:r>
              <a:rPr kumimoji="1" lang="ja-JP" altLang="en-US" sz="1400" dirty="0" smtClean="0"/>
              <a:t>▲地区運動会</a:t>
            </a:r>
            <a:endParaRPr kumimoji="1" lang="ja-JP" altLang="en-US" sz="1400" dirty="0"/>
          </a:p>
        </p:txBody>
      </p:sp>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7373" y="1012828"/>
            <a:ext cx="3840373" cy="2477977"/>
          </a:xfrm>
          <a:prstGeom prst="rect">
            <a:avLst/>
          </a:prstGeom>
        </p:spPr>
      </p:pic>
      <p:pic>
        <p:nvPicPr>
          <p:cNvPr id="23" name="図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0522" y="3938912"/>
            <a:ext cx="3840373" cy="2477977"/>
          </a:xfrm>
          <a:prstGeom prst="rect">
            <a:avLst/>
          </a:prstGeom>
        </p:spPr>
      </p:pic>
      <p:pic>
        <p:nvPicPr>
          <p:cNvPr id="21" name="図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6390" y="3926820"/>
            <a:ext cx="3836383" cy="2486877"/>
          </a:xfrm>
          <a:prstGeom prst="rect">
            <a:avLst/>
          </a:prstGeom>
        </p:spPr>
      </p:pic>
      <p:pic>
        <p:nvPicPr>
          <p:cNvPr id="22" name="図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251" y="3957520"/>
            <a:ext cx="3834261" cy="2456178"/>
          </a:xfrm>
          <a:prstGeom prst="rect">
            <a:avLst/>
          </a:prstGeom>
        </p:spPr>
      </p:pic>
      <p:pic>
        <p:nvPicPr>
          <p:cNvPr id="3" name="図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638" y="1012433"/>
            <a:ext cx="3835055" cy="2462996"/>
          </a:xfrm>
          <a:prstGeom prst="rect">
            <a:avLst/>
          </a:prstGeom>
        </p:spPr>
      </p:pic>
      <p:sp>
        <p:nvSpPr>
          <p:cNvPr id="16" name="テキスト ボックス 15"/>
          <p:cNvSpPr txBox="1"/>
          <p:nvPr/>
        </p:nvSpPr>
        <p:spPr>
          <a:xfrm>
            <a:off x="653144" y="3514617"/>
            <a:ext cx="3082832" cy="307777"/>
          </a:xfrm>
          <a:prstGeom prst="rect">
            <a:avLst/>
          </a:prstGeom>
          <a:noFill/>
          <a:ln>
            <a:noFill/>
          </a:ln>
        </p:spPr>
        <p:txBody>
          <a:bodyPr wrap="square" rtlCol="0">
            <a:spAutoFit/>
          </a:bodyPr>
          <a:lstStyle/>
          <a:p>
            <a:r>
              <a:rPr kumimoji="1" lang="ja-JP" altLang="en-US" sz="1400" dirty="0" smtClean="0"/>
              <a:t>▲比木地区ソフトバレーボール大会</a:t>
            </a:r>
            <a:endParaRPr kumimoji="1" lang="ja-JP" altLang="en-US" sz="1400" dirty="0"/>
          </a:p>
        </p:txBody>
      </p:sp>
      <p:pic>
        <p:nvPicPr>
          <p:cNvPr id="5" name="図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6390" y="1012433"/>
            <a:ext cx="3813655" cy="2462996"/>
          </a:xfrm>
          <a:prstGeom prst="rect">
            <a:avLst/>
          </a:prstGeom>
        </p:spPr>
      </p:pic>
    </p:spTree>
    <p:extLst>
      <p:ext uri="{BB962C8B-B14F-4D97-AF65-F5344CB8AC3E}">
        <p14:creationId xmlns:p14="http://schemas.microsoft.com/office/powerpoint/2010/main" val="7347851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897361" y="1071977"/>
            <a:ext cx="9431384" cy="286125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a:off x="897361" y="3948426"/>
            <a:ext cx="9431383" cy="28612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ctrTitle"/>
          </p:nvPr>
        </p:nvSpPr>
        <p:spPr>
          <a:xfrm>
            <a:off x="438281" y="204370"/>
            <a:ext cx="4426211" cy="649824"/>
          </a:xfrm>
        </p:spPr>
        <p:txBody>
          <a:bodyPr>
            <a:normAutofit/>
          </a:bodyPr>
          <a:lstStyle/>
          <a:p>
            <a:r>
              <a:rPr kumimoji="1" lang="ja-JP" altLang="en-US" sz="3600" dirty="0" smtClean="0"/>
              <a:t>研修・講習会の様子</a:t>
            </a:r>
            <a:endParaRPr kumimoji="1" lang="ja-JP" altLang="en-US" sz="3600" dirty="0"/>
          </a:p>
        </p:txBody>
      </p:sp>
      <p:sp>
        <p:nvSpPr>
          <p:cNvPr id="4" name="スライド番号プレースホルダー 3"/>
          <p:cNvSpPr>
            <a:spLocks noGrp="1"/>
          </p:cNvSpPr>
          <p:nvPr>
            <p:ph type="sldNum" sz="quarter" idx="12"/>
          </p:nvPr>
        </p:nvSpPr>
        <p:spPr/>
        <p:txBody>
          <a:bodyPr/>
          <a:lstStyle/>
          <a:p>
            <a:fld id="{C9561636-AF2C-45B4-A9C6-500FDDA8A306}" type="slidenum">
              <a:rPr kumimoji="1" lang="ja-JP" altLang="en-US" smtClean="0"/>
              <a:t>13</a:t>
            </a:fld>
            <a:endParaRPr kumimoji="1" lang="ja-JP" altLang="en-US"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4945" y="4144258"/>
            <a:ext cx="3436290" cy="2577217"/>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9810" y="4144258"/>
            <a:ext cx="3436290" cy="2577217"/>
          </a:xfrm>
          <a:prstGeom prst="rect">
            <a:avLst/>
          </a:prstGeom>
        </p:spPr>
      </p:pic>
      <p:sp>
        <p:nvSpPr>
          <p:cNvPr id="14" name="テキスト ボックス 13"/>
          <p:cNvSpPr txBox="1"/>
          <p:nvPr/>
        </p:nvSpPr>
        <p:spPr>
          <a:xfrm>
            <a:off x="1294896" y="4144258"/>
            <a:ext cx="553998" cy="2554545"/>
          </a:xfrm>
          <a:prstGeom prst="rect">
            <a:avLst/>
          </a:prstGeom>
          <a:noFill/>
        </p:spPr>
        <p:txBody>
          <a:bodyPr vert="eaVert" wrap="none" rtlCol="0">
            <a:spAutoFit/>
          </a:bodyPr>
          <a:lstStyle/>
          <a:p>
            <a:r>
              <a:rPr kumimoji="1" lang="ja-JP" altLang="en-US" sz="2400" dirty="0" smtClean="0"/>
              <a:t>心肺蘇生法研修会</a:t>
            </a:r>
            <a:endParaRPr kumimoji="1" lang="ja-JP" altLang="en-US" sz="2400" dirty="0"/>
          </a:p>
        </p:txBody>
      </p:sp>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4945" y="1166259"/>
            <a:ext cx="3436290" cy="2577217"/>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9810" y="1166259"/>
            <a:ext cx="3436290" cy="2577217"/>
          </a:xfrm>
          <a:prstGeom prst="rect">
            <a:avLst/>
          </a:prstGeom>
        </p:spPr>
      </p:pic>
      <p:sp>
        <p:nvSpPr>
          <p:cNvPr id="13" name="テキスト ボックス 12"/>
          <p:cNvSpPr txBox="1"/>
          <p:nvPr/>
        </p:nvSpPr>
        <p:spPr>
          <a:xfrm>
            <a:off x="1294896" y="1225332"/>
            <a:ext cx="553998" cy="2554545"/>
          </a:xfrm>
          <a:prstGeom prst="rect">
            <a:avLst/>
          </a:prstGeom>
          <a:noFill/>
        </p:spPr>
        <p:txBody>
          <a:bodyPr vert="eaVert" wrap="none" rtlCol="0">
            <a:spAutoFit/>
          </a:bodyPr>
          <a:lstStyle/>
          <a:p>
            <a:r>
              <a:rPr lang="ja-JP" altLang="en-US" sz="2400" dirty="0" smtClean="0"/>
              <a:t>テーピング</a:t>
            </a:r>
            <a:r>
              <a:rPr kumimoji="1" lang="ja-JP" altLang="en-US" sz="2400" dirty="0" smtClean="0"/>
              <a:t>講習会</a:t>
            </a:r>
            <a:endParaRPr kumimoji="1" lang="ja-JP" altLang="en-US" sz="2400" dirty="0"/>
          </a:p>
        </p:txBody>
      </p:sp>
    </p:spTree>
    <p:extLst>
      <p:ext uri="{BB962C8B-B14F-4D97-AF65-F5344CB8AC3E}">
        <p14:creationId xmlns:p14="http://schemas.microsoft.com/office/powerpoint/2010/main" val="15270587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dirty="0"/>
          </a:p>
        </p:txBody>
      </p:sp>
      <p:sp>
        <p:nvSpPr>
          <p:cNvPr id="3" name="サブタイトル 2"/>
          <p:cNvSpPr>
            <a:spLocks noGrp="1"/>
          </p:cNvSpPr>
          <p:nvPr>
            <p:ph type="subTitle" idx="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C9561636-AF2C-45B4-A9C6-500FDDA8A306}" type="slidenum">
              <a:rPr kumimoji="1" lang="ja-JP" altLang="en-US" smtClean="0"/>
              <a:t>14</a:t>
            </a:fld>
            <a:endParaRPr kumimoji="1" lang="ja-JP" altLang="en-US"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999" y="1122363"/>
            <a:ext cx="9478297" cy="6858000"/>
          </a:xfrm>
          <a:prstGeom prst="rect">
            <a:avLst/>
          </a:prstGeom>
        </p:spPr>
      </p:pic>
      <p:sp>
        <p:nvSpPr>
          <p:cNvPr id="8" name="タイトル 1"/>
          <p:cNvSpPr txBox="1">
            <a:spLocks/>
          </p:cNvSpPr>
          <p:nvPr/>
        </p:nvSpPr>
        <p:spPr>
          <a:xfrm>
            <a:off x="438280" y="204370"/>
            <a:ext cx="5284093" cy="9179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dirty="0" smtClean="0"/>
              <a:t>テーピング講習会の様子</a:t>
            </a:r>
            <a:endParaRPr lang="ja-JP" altLang="en-US" sz="3600" dirty="0"/>
          </a:p>
        </p:txBody>
      </p:sp>
    </p:spTree>
    <p:extLst>
      <p:ext uri="{BB962C8B-B14F-4D97-AF65-F5344CB8AC3E}">
        <p14:creationId xmlns:p14="http://schemas.microsoft.com/office/powerpoint/2010/main" val="25027145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C9561636-AF2C-45B4-A9C6-500FDDA8A306}" type="slidenum">
              <a:rPr kumimoji="1" lang="ja-JP" altLang="en-US" smtClean="0"/>
              <a:t>15</a:t>
            </a:fld>
            <a:endParaRPr kumimoji="1" lang="ja-JP" altLang="en-US" dirty="0"/>
          </a:p>
        </p:txBody>
      </p:sp>
      <p:sp>
        <p:nvSpPr>
          <p:cNvPr id="5" name="タイトル 4"/>
          <p:cNvSpPr>
            <a:spLocks noGrp="1"/>
          </p:cNvSpPr>
          <p:nvPr>
            <p:ph type="ctrTitle"/>
          </p:nvPr>
        </p:nvSpPr>
        <p:spPr/>
        <p:txBody>
          <a:bodyPr/>
          <a:lstStyle/>
          <a:p>
            <a:endParaRPr kumimoji="1" lang="ja-JP" altLang="en-US" dirty="0"/>
          </a:p>
        </p:txBody>
      </p:sp>
      <p:pic>
        <p:nvPicPr>
          <p:cNvPr id="6" name="図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tretch>
            <a:fillRect/>
          </a:stretch>
        </p:blipFill>
        <p:spPr>
          <a:xfrm>
            <a:off x="1104900" y="0"/>
            <a:ext cx="9982200" cy="7486650"/>
          </a:xfrm>
          <a:prstGeom prst="rect">
            <a:avLst/>
          </a:prstGeom>
        </p:spPr>
      </p:pic>
    </p:spTree>
    <p:extLst>
      <p:ext uri="{BB962C8B-B14F-4D97-AF65-F5344CB8AC3E}">
        <p14:creationId xmlns:p14="http://schemas.microsoft.com/office/powerpoint/2010/main" val="347807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5795045" y="3783717"/>
            <a:ext cx="4827494" cy="290631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正方形/長方形 17"/>
          <p:cNvSpPr/>
          <p:nvPr/>
        </p:nvSpPr>
        <p:spPr>
          <a:xfrm>
            <a:off x="5795682" y="882862"/>
            <a:ext cx="4827494" cy="290631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p:nvSpPr>
        <p:spPr>
          <a:xfrm>
            <a:off x="968825" y="3788106"/>
            <a:ext cx="4827494" cy="290631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p:cNvSpPr/>
          <p:nvPr/>
        </p:nvSpPr>
        <p:spPr>
          <a:xfrm>
            <a:off x="968188" y="881794"/>
            <a:ext cx="4827494" cy="290631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ctrTitle"/>
          </p:nvPr>
        </p:nvSpPr>
        <p:spPr>
          <a:xfrm>
            <a:off x="520465" y="161339"/>
            <a:ext cx="7998694" cy="707888"/>
          </a:xfrm>
        </p:spPr>
        <p:txBody>
          <a:bodyPr>
            <a:normAutofit/>
          </a:bodyPr>
          <a:lstStyle/>
          <a:p>
            <a:r>
              <a:rPr kumimoji="1" lang="ja-JP" altLang="en-US" sz="3600" dirty="0" smtClean="0"/>
              <a:t>市内スポーツイベント・社会体育事業</a:t>
            </a:r>
            <a:endParaRPr kumimoji="1" lang="ja-JP" altLang="en-US" sz="3600" dirty="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1316" y="1097967"/>
            <a:ext cx="3436289" cy="2577217"/>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1315" y="3953055"/>
            <a:ext cx="3436289" cy="2577217"/>
          </a:xfrm>
          <a:prstGeom prst="rect">
            <a:avLst/>
          </a:prstGeom>
        </p:spPr>
      </p:pic>
      <p:sp>
        <p:nvSpPr>
          <p:cNvPr id="13" name="テキスト ボックス 12"/>
          <p:cNvSpPr txBox="1"/>
          <p:nvPr/>
        </p:nvSpPr>
        <p:spPr>
          <a:xfrm>
            <a:off x="1231014" y="1058005"/>
            <a:ext cx="492443" cy="2657138"/>
          </a:xfrm>
          <a:prstGeom prst="rect">
            <a:avLst/>
          </a:prstGeom>
          <a:noFill/>
        </p:spPr>
        <p:txBody>
          <a:bodyPr vert="eaVert" wrap="none" rtlCol="0">
            <a:spAutoFit/>
          </a:bodyPr>
          <a:lstStyle/>
          <a:p>
            <a:r>
              <a:rPr lang="ja-JP" altLang="en-US" sz="2000" dirty="0" smtClean="0"/>
              <a:t>マリンパークマラソン</a:t>
            </a:r>
            <a:endParaRPr kumimoji="1" lang="ja-JP" altLang="en-US" sz="2000" dirty="0"/>
          </a:p>
        </p:txBody>
      </p:sp>
      <p:sp>
        <p:nvSpPr>
          <p:cNvPr id="14" name="テキスト ボックス 13"/>
          <p:cNvSpPr txBox="1"/>
          <p:nvPr/>
        </p:nvSpPr>
        <p:spPr>
          <a:xfrm>
            <a:off x="5978519" y="1314486"/>
            <a:ext cx="492443" cy="2144177"/>
          </a:xfrm>
          <a:prstGeom prst="rect">
            <a:avLst/>
          </a:prstGeom>
          <a:noFill/>
        </p:spPr>
        <p:txBody>
          <a:bodyPr vert="eaVert" wrap="none" rtlCol="0">
            <a:spAutoFit/>
          </a:bodyPr>
          <a:lstStyle/>
          <a:p>
            <a:r>
              <a:rPr lang="ja-JP" altLang="en-US" sz="2000" dirty="0" smtClean="0"/>
              <a:t>御前崎市</a:t>
            </a:r>
            <a:r>
              <a:rPr kumimoji="1" lang="ja-JP" altLang="en-US" sz="2000" dirty="0" smtClean="0"/>
              <a:t>駅伝大会</a:t>
            </a:r>
            <a:endParaRPr kumimoji="1" lang="ja-JP" altLang="en-US" sz="2000" dirty="0"/>
          </a:p>
        </p:txBody>
      </p:sp>
      <p:sp>
        <p:nvSpPr>
          <p:cNvPr id="15" name="テキスト ボックス 14"/>
          <p:cNvSpPr txBox="1"/>
          <p:nvPr/>
        </p:nvSpPr>
        <p:spPr>
          <a:xfrm>
            <a:off x="5978519" y="4416148"/>
            <a:ext cx="492443" cy="1631216"/>
          </a:xfrm>
          <a:prstGeom prst="rect">
            <a:avLst/>
          </a:prstGeom>
          <a:noFill/>
        </p:spPr>
        <p:txBody>
          <a:bodyPr vert="eaVert" wrap="none" rtlCol="0">
            <a:spAutoFit/>
          </a:bodyPr>
          <a:lstStyle/>
          <a:p>
            <a:r>
              <a:rPr lang="ja-JP" altLang="en-US" sz="2000" dirty="0" smtClean="0"/>
              <a:t>フットゴルフ</a:t>
            </a:r>
            <a:endParaRPr kumimoji="1" lang="ja-JP" altLang="en-US" sz="2000" dirty="0"/>
          </a:p>
        </p:txBody>
      </p:sp>
      <p:sp>
        <p:nvSpPr>
          <p:cNvPr id="16" name="テキスト ボックス 15"/>
          <p:cNvSpPr txBox="1"/>
          <p:nvPr/>
        </p:nvSpPr>
        <p:spPr>
          <a:xfrm>
            <a:off x="1213640" y="4072940"/>
            <a:ext cx="492443" cy="2400657"/>
          </a:xfrm>
          <a:prstGeom prst="rect">
            <a:avLst/>
          </a:prstGeom>
          <a:noFill/>
        </p:spPr>
        <p:txBody>
          <a:bodyPr vert="eaVert" wrap="none" rtlCol="0">
            <a:spAutoFit/>
          </a:bodyPr>
          <a:lstStyle/>
          <a:p>
            <a:r>
              <a:rPr lang="ja-JP" altLang="en-US" sz="2000" dirty="0" smtClean="0"/>
              <a:t>サーフィン</a:t>
            </a:r>
            <a:r>
              <a:rPr kumimoji="1" lang="ja-JP" altLang="en-US" sz="2000" dirty="0" smtClean="0"/>
              <a:t>国際大会</a:t>
            </a:r>
            <a:endParaRPr kumimoji="1" lang="ja-JP" altLang="en-US" sz="2000" dirty="0"/>
          </a:p>
        </p:txBody>
      </p:sp>
      <p:sp>
        <p:nvSpPr>
          <p:cNvPr id="8" name="スライド番号プレースホルダー 7"/>
          <p:cNvSpPr>
            <a:spLocks noGrp="1"/>
          </p:cNvSpPr>
          <p:nvPr>
            <p:ph type="sldNum" sz="quarter" idx="12"/>
          </p:nvPr>
        </p:nvSpPr>
        <p:spPr/>
        <p:txBody>
          <a:bodyPr/>
          <a:lstStyle/>
          <a:p>
            <a:fld id="{C9561636-AF2C-45B4-A9C6-500FDDA8A306}" type="slidenum">
              <a:rPr kumimoji="1" lang="ja-JP" altLang="en-US" smtClean="0"/>
              <a:t>2</a:t>
            </a:fld>
            <a:endParaRPr kumimoji="1" lang="ja-JP" altLang="en-US" dirty="0"/>
          </a:p>
        </p:txBody>
      </p:sp>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8402" y="3953055"/>
            <a:ext cx="3456609" cy="2557402"/>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1603" y="1097967"/>
            <a:ext cx="3423408" cy="2577217"/>
          </a:xfrm>
          <a:prstGeom prst="rect">
            <a:avLst/>
          </a:prstGeom>
        </p:spPr>
      </p:pic>
    </p:spTree>
    <p:extLst>
      <p:ext uri="{BB962C8B-B14F-4D97-AF65-F5344CB8AC3E}">
        <p14:creationId xmlns:p14="http://schemas.microsoft.com/office/powerpoint/2010/main" val="6308119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40576" y="84317"/>
            <a:ext cx="5220146" cy="686971"/>
          </a:xfrm>
        </p:spPr>
        <p:txBody>
          <a:bodyPr>
            <a:normAutofit/>
          </a:bodyPr>
          <a:lstStyle/>
          <a:p>
            <a:r>
              <a:rPr kumimoji="1" lang="ja-JP" altLang="en-US" sz="3600" dirty="0" smtClean="0"/>
              <a:t>市内スポーツ・地区施設</a:t>
            </a:r>
            <a:endParaRPr kumimoji="1" lang="ja-JP" altLang="en-US" sz="3600" dirty="0"/>
          </a:p>
        </p:txBody>
      </p:sp>
      <p:sp>
        <p:nvSpPr>
          <p:cNvPr id="17" name="スライド番号プレースホルダー 16"/>
          <p:cNvSpPr>
            <a:spLocks noGrp="1"/>
          </p:cNvSpPr>
          <p:nvPr>
            <p:ph type="sldNum" sz="quarter" idx="12"/>
          </p:nvPr>
        </p:nvSpPr>
        <p:spPr/>
        <p:txBody>
          <a:bodyPr/>
          <a:lstStyle/>
          <a:p>
            <a:fld id="{C9561636-AF2C-45B4-A9C6-500FDDA8A306}" type="slidenum">
              <a:rPr kumimoji="1" lang="ja-JP" altLang="en-US" smtClean="0"/>
              <a:t>3</a:t>
            </a:fld>
            <a:endParaRPr kumimoji="1" lang="ja-JP" altLang="en-US" dirty="0"/>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29" y="838283"/>
            <a:ext cx="12120169" cy="6086712"/>
          </a:xfrm>
          <a:prstGeom prst="rect">
            <a:avLst/>
          </a:prstGeom>
          <a:ln>
            <a:noFill/>
          </a:ln>
        </p:spPr>
      </p:pic>
      <p:grpSp>
        <p:nvGrpSpPr>
          <p:cNvPr id="71" name="グループ化 70"/>
          <p:cNvGrpSpPr/>
          <p:nvPr/>
        </p:nvGrpSpPr>
        <p:grpSpPr>
          <a:xfrm>
            <a:off x="107107" y="970219"/>
            <a:ext cx="2006140" cy="1746537"/>
            <a:chOff x="49576" y="848234"/>
            <a:chExt cx="2006140" cy="1746537"/>
          </a:xfrm>
        </p:grpSpPr>
        <p:sp>
          <p:nvSpPr>
            <p:cNvPr id="25" name="正方形/長方形 24"/>
            <p:cNvSpPr/>
            <p:nvPr/>
          </p:nvSpPr>
          <p:spPr>
            <a:xfrm>
              <a:off x="49576" y="848234"/>
              <a:ext cx="2006140" cy="169326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86" y="907188"/>
              <a:ext cx="1911560" cy="1433669"/>
            </a:xfrm>
            <a:prstGeom prst="rect">
              <a:avLst/>
            </a:prstGeom>
          </p:spPr>
        </p:pic>
        <p:sp>
          <p:nvSpPr>
            <p:cNvPr id="31" name="テキスト ボックス 30"/>
            <p:cNvSpPr txBox="1"/>
            <p:nvPr/>
          </p:nvSpPr>
          <p:spPr>
            <a:xfrm>
              <a:off x="554800" y="2317772"/>
              <a:ext cx="954107" cy="276999"/>
            </a:xfrm>
            <a:prstGeom prst="rect">
              <a:avLst/>
            </a:prstGeom>
            <a:noFill/>
          </p:spPr>
          <p:txBody>
            <a:bodyPr wrap="none" rtlCol="0">
              <a:spAutoFit/>
            </a:bodyPr>
            <a:lstStyle/>
            <a:p>
              <a:r>
                <a:rPr kumimoji="1" lang="ja-JP" altLang="en-US" sz="1200" dirty="0" smtClean="0"/>
                <a:t>新野体育館</a:t>
              </a:r>
              <a:endParaRPr kumimoji="1" lang="ja-JP" altLang="en-US" sz="1200" dirty="0"/>
            </a:p>
          </p:txBody>
        </p:sp>
      </p:grpSp>
      <p:sp>
        <p:nvSpPr>
          <p:cNvPr id="38" name="楕円 37"/>
          <p:cNvSpPr/>
          <p:nvPr/>
        </p:nvSpPr>
        <p:spPr>
          <a:xfrm>
            <a:off x="2717920" y="3454475"/>
            <a:ext cx="203869" cy="2017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楕円 38"/>
          <p:cNvSpPr/>
          <p:nvPr/>
        </p:nvSpPr>
        <p:spPr>
          <a:xfrm>
            <a:off x="2382050" y="2407751"/>
            <a:ext cx="203869" cy="2017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楕円 39"/>
          <p:cNvSpPr/>
          <p:nvPr/>
        </p:nvSpPr>
        <p:spPr>
          <a:xfrm>
            <a:off x="1871745" y="3237459"/>
            <a:ext cx="203869" cy="2017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楕円 40"/>
          <p:cNvSpPr/>
          <p:nvPr/>
        </p:nvSpPr>
        <p:spPr>
          <a:xfrm>
            <a:off x="3985352" y="2856594"/>
            <a:ext cx="203869" cy="2017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楕円 41"/>
          <p:cNvSpPr/>
          <p:nvPr/>
        </p:nvSpPr>
        <p:spPr>
          <a:xfrm>
            <a:off x="3690969" y="3584223"/>
            <a:ext cx="203869" cy="2017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楕円 42"/>
          <p:cNvSpPr/>
          <p:nvPr/>
        </p:nvSpPr>
        <p:spPr>
          <a:xfrm>
            <a:off x="5446247" y="3071942"/>
            <a:ext cx="203869" cy="2017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楕円 43"/>
          <p:cNvSpPr/>
          <p:nvPr/>
        </p:nvSpPr>
        <p:spPr>
          <a:xfrm>
            <a:off x="7829957" y="6348494"/>
            <a:ext cx="203869" cy="2017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楕円 44"/>
          <p:cNvSpPr/>
          <p:nvPr/>
        </p:nvSpPr>
        <p:spPr>
          <a:xfrm>
            <a:off x="6662772" y="5902755"/>
            <a:ext cx="203869" cy="2017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7" name="直線コネクタ 46"/>
          <p:cNvCxnSpPr/>
          <p:nvPr/>
        </p:nvCxnSpPr>
        <p:spPr>
          <a:xfrm flipV="1">
            <a:off x="3013844" y="3756412"/>
            <a:ext cx="720428" cy="1305866"/>
          </a:xfrm>
          <a:prstGeom prst="line">
            <a:avLst/>
          </a:prstGeom>
        </p:spPr>
        <p:style>
          <a:lnRef idx="1">
            <a:schemeClr val="dk1"/>
          </a:lnRef>
          <a:fillRef idx="0">
            <a:schemeClr val="dk1"/>
          </a:fillRef>
          <a:effectRef idx="0">
            <a:schemeClr val="dk1"/>
          </a:effectRef>
          <a:fontRef idx="minor">
            <a:schemeClr val="tx1"/>
          </a:fontRef>
        </p:style>
      </p:cxnSp>
      <p:cxnSp>
        <p:nvCxnSpPr>
          <p:cNvPr id="49" name="直線コネクタ 48"/>
          <p:cNvCxnSpPr/>
          <p:nvPr/>
        </p:nvCxnSpPr>
        <p:spPr>
          <a:xfrm flipV="1">
            <a:off x="2747776" y="2755971"/>
            <a:ext cx="802504" cy="571134"/>
          </a:xfrm>
          <a:prstGeom prst="line">
            <a:avLst/>
          </a:prstGeom>
        </p:spPr>
        <p:style>
          <a:lnRef idx="1">
            <a:schemeClr val="dk1"/>
          </a:lnRef>
          <a:fillRef idx="0">
            <a:schemeClr val="dk1"/>
          </a:fillRef>
          <a:effectRef idx="0">
            <a:schemeClr val="dk1"/>
          </a:effectRef>
          <a:fontRef idx="minor">
            <a:schemeClr val="tx1"/>
          </a:fontRef>
        </p:style>
      </p:cxnSp>
      <p:cxnSp>
        <p:nvCxnSpPr>
          <p:cNvPr id="51" name="直線コネクタ 50"/>
          <p:cNvCxnSpPr/>
          <p:nvPr/>
        </p:nvCxnSpPr>
        <p:spPr>
          <a:xfrm flipH="1" flipV="1">
            <a:off x="2053923" y="1708311"/>
            <a:ext cx="403168" cy="712887"/>
          </a:xfrm>
          <a:prstGeom prst="line">
            <a:avLst/>
          </a:prstGeom>
        </p:spPr>
        <p:style>
          <a:lnRef idx="1">
            <a:schemeClr val="dk1"/>
          </a:lnRef>
          <a:fillRef idx="0">
            <a:schemeClr val="dk1"/>
          </a:fillRef>
          <a:effectRef idx="0">
            <a:schemeClr val="dk1"/>
          </a:effectRef>
          <a:fontRef idx="minor">
            <a:schemeClr val="tx1"/>
          </a:fontRef>
        </p:style>
      </p:cxnSp>
      <p:cxnSp>
        <p:nvCxnSpPr>
          <p:cNvPr id="56" name="直線コネクタ 55"/>
          <p:cNvCxnSpPr/>
          <p:nvPr/>
        </p:nvCxnSpPr>
        <p:spPr>
          <a:xfrm flipH="1" flipV="1">
            <a:off x="3550280" y="2433836"/>
            <a:ext cx="504117" cy="519153"/>
          </a:xfrm>
          <a:prstGeom prst="line">
            <a:avLst/>
          </a:prstGeom>
        </p:spPr>
        <p:style>
          <a:lnRef idx="1">
            <a:schemeClr val="dk1"/>
          </a:lnRef>
          <a:fillRef idx="0">
            <a:schemeClr val="dk1"/>
          </a:fillRef>
          <a:effectRef idx="0">
            <a:schemeClr val="dk1"/>
          </a:effectRef>
          <a:fontRef idx="minor">
            <a:schemeClr val="tx1"/>
          </a:fontRef>
        </p:style>
      </p:cxnSp>
      <p:grpSp>
        <p:nvGrpSpPr>
          <p:cNvPr id="69" name="グループ化 68"/>
          <p:cNvGrpSpPr/>
          <p:nvPr/>
        </p:nvGrpSpPr>
        <p:grpSpPr>
          <a:xfrm>
            <a:off x="130415" y="5122555"/>
            <a:ext cx="2006140" cy="1737705"/>
            <a:chOff x="10163606" y="5112579"/>
            <a:chExt cx="2006140" cy="1737705"/>
          </a:xfrm>
        </p:grpSpPr>
        <p:sp>
          <p:nvSpPr>
            <p:cNvPr id="48" name="正方形/長方形 47"/>
            <p:cNvSpPr/>
            <p:nvPr/>
          </p:nvSpPr>
          <p:spPr>
            <a:xfrm>
              <a:off x="10163606" y="5112579"/>
              <a:ext cx="2006140" cy="16932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9" name="図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1127" y="5140699"/>
              <a:ext cx="1908294" cy="1398213"/>
            </a:xfrm>
            <a:prstGeom prst="rect">
              <a:avLst/>
            </a:prstGeom>
          </p:spPr>
        </p:pic>
        <p:sp>
          <p:nvSpPr>
            <p:cNvPr id="35" name="テキスト ボックス 34"/>
            <p:cNvSpPr txBox="1"/>
            <p:nvPr/>
          </p:nvSpPr>
          <p:spPr>
            <a:xfrm>
              <a:off x="10418985" y="6573285"/>
              <a:ext cx="1569660" cy="276999"/>
            </a:xfrm>
            <a:prstGeom prst="rect">
              <a:avLst/>
            </a:prstGeom>
            <a:noFill/>
          </p:spPr>
          <p:txBody>
            <a:bodyPr wrap="none" rtlCol="0">
              <a:spAutoFit/>
            </a:bodyPr>
            <a:lstStyle/>
            <a:p>
              <a:r>
                <a:rPr kumimoji="1" lang="ja-JP" altLang="en-US" sz="1200" dirty="0" smtClean="0"/>
                <a:t>Ｂ＆Ｇ海洋センター</a:t>
              </a:r>
              <a:endParaRPr kumimoji="1" lang="ja-JP" altLang="en-US" sz="1200" dirty="0"/>
            </a:p>
          </p:txBody>
        </p:sp>
      </p:grpSp>
      <p:cxnSp>
        <p:nvCxnSpPr>
          <p:cNvPr id="63" name="直線コネクタ 62"/>
          <p:cNvCxnSpPr/>
          <p:nvPr/>
        </p:nvCxnSpPr>
        <p:spPr>
          <a:xfrm flipH="1" flipV="1">
            <a:off x="2194076" y="6365045"/>
            <a:ext cx="5839750" cy="71253"/>
          </a:xfrm>
          <a:prstGeom prst="line">
            <a:avLst/>
          </a:prstGeom>
        </p:spPr>
        <p:style>
          <a:lnRef idx="1">
            <a:schemeClr val="dk1"/>
          </a:lnRef>
          <a:fillRef idx="0">
            <a:schemeClr val="dk1"/>
          </a:fillRef>
          <a:effectRef idx="0">
            <a:schemeClr val="dk1"/>
          </a:effectRef>
          <a:fontRef idx="minor">
            <a:schemeClr val="tx1"/>
          </a:fontRef>
        </p:style>
      </p:cxnSp>
      <p:grpSp>
        <p:nvGrpSpPr>
          <p:cNvPr id="46" name="グループ化 45"/>
          <p:cNvGrpSpPr/>
          <p:nvPr/>
        </p:nvGrpSpPr>
        <p:grpSpPr>
          <a:xfrm>
            <a:off x="2249168" y="2830418"/>
            <a:ext cx="2006140" cy="1705458"/>
            <a:chOff x="8070991" y="2149439"/>
            <a:chExt cx="2006140" cy="1705458"/>
          </a:xfrm>
        </p:grpSpPr>
        <p:sp>
          <p:nvSpPr>
            <p:cNvPr id="52" name="正方形/長方形 51"/>
            <p:cNvSpPr/>
            <p:nvPr/>
          </p:nvSpPr>
          <p:spPr>
            <a:xfrm>
              <a:off x="8070991" y="2149439"/>
              <a:ext cx="2006140" cy="166190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6419" y="2200627"/>
              <a:ext cx="1939345" cy="1384642"/>
            </a:xfrm>
            <a:prstGeom prst="rect">
              <a:avLst/>
            </a:prstGeom>
          </p:spPr>
        </p:pic>
        <p:sp>
          <p:nvSpPr>
            <p:cNvPr id="34" name="テキスト ボックス 33"/>
            <p:cNvSpPr txBox="1"/>
            <p:nvPr/>
          </p:nvSpPr>
          <p:spPr>
            <a:xfrm>
              <a:off x="8634717" y="3577898"/>
              <a:ext cx="954107" cy="276999"/>
            </a:xfrm>
            <a:prstGeom prst="rect">
              <a:avLst/>
            </a:prstGeom>
            <a:noFill/>
          </p:spPr>
          <p:txBody>
            <a:bodyPr wrap="none" rtlCol="0">
              <a:spAutoFit/>
            </a:bodyPr>
            <a:lstStyle/>
            <a:p>
              <a:r>
                <a:rPr lang="ja-JP" altLang="en-US" sz="1200" dirty="0"/>
                <a:t>比木</a:t>
              </a:r>
              <a:r>
                <a:rPr kumimoji="1" lang="ja-JP" altLang="en-US" sz="1200" dirty="0" smtClean="0"/>
                <a:t>体育館</a:t>
              </a:r>
              <a:endParaRPr kumimoji="1" lang="ja-JP" altLang="en-US" sz="1200" dirty="0"/>
            </a:p>
          </p:txBody>
        </p:sp>
      </p:grpSp>
      <p:cxnSp>
        <p:nvCxnSpPr>
          <p:cNvPr id="59" name="直線コネクタ 58"/>
          <p:cNvCxnSpPr/>
          <p:nvPr/>
        </p:nvCxnSpPr>
        <p:spPr>
          <a:xfrm flipH="1">
            <a:off x="4311990" y="3165687"/>
            <a:ext cx="1236192" cy="7121"/>
          </a:xfrm>
          <a:prstGeom prst="line">
            <a:avLst/>
          </a:prstGeom>
        </p:spPr>
        <p:style>
          <a:lnRef idx="1">
            <a:schemeClr val="dk1"/>
          </a:lnRef>
          <a:fillRef idx="0">
            <a:schemeClr val="dk1"/>
          </a:fillRef>
          <a:effectRef idx="0">
            <a:schemeClr val="dk1"/>
          </a:effectRef>
          <a:fontRef idx="minor">
            <a:schemeClr val="tx1"/>
          </a:fontRef>
        </p:style>
      </p:cxnSp>
      <p:cxnSp>
        <p:nvCxnSpPr>
          <p:cNvPr id="61" name="直線コネクタ 60"/>
          <p:cNvCxnSpPr/>
          <p:nvPr/>
        </p:nvCxnSpPr>
        <p:spPr>
          <a:xfrm flipH="1" flipV="1">
            <a:off x="4381686" y="5487435"/>
            <a:ext cx="2428973" cy="466488"/>
          </a:xfrm>
          <a:prstGeom prst="line">
            <a:avLst/>
          </a:prstGeom>
        </p:spPr>
        <p:style>
          <a:lnRef idx="1">
            <a:schemeClr val="dk1"/>
          </a:lnRef>
          <a:fillRef idx="0">
            <a:schemeClr val="dk1"/>
          </a:fillRef>
          <a:effectRef idx="0">
            <a:schemeClr val="dk1"/>
          </a:effectRef>
          <a:fontRef idx="minor">
            <a:schemeClr val="tx1"/>
          </a:fontRef>
        </p:style>
      </p:cxnSp>
      <p:grpSp>
        <p:nvGrpSpPr>
          <p:cNvPr id="70" name="グループ化 69"/>
          <p:cNvGrpSpPr/>
          <p:nvPr/>
        </p:nvGrpSpPr>
        <p:grpSpPr>
          <a:xfrm>
            <a:off x="2348852" y="4610977"/>
            <a:ext cx="2006140" cy="1745373"/>
            <a:chOff x="8046754" y="4237668"/>
            <a:chExt cx="2006140" cy="1745373"/>
          </a:xfrm>
        </p:grpSpPr>
        <p:sp>
          <p:nvSpPr>
            <p:cNvPr id="54" name="正方形/長方形 53"/>
            <p:cNvSpPr/>
            <p:nvPr/>
          </p:nvSpPr>
          <p:spPr>
            <a:xfrm>
              <a:off x="8046754" y="4237668"/>
              <a:ext cx="2006140" cy="16932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6" name="図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3448" y="4292846"/>
              <a:ext cx="1947495" cy="1403697"/>
            </a:xfrm>
            <a:prstGeom prst="rect">
              <a:avLst/>
            </a:prstGeom>
          </p:spPr>
        </p:pic>
        <p:sp>
          <p:nvSpPr>
            <p:cNvPr id="36" name="テキスト ボックス 35"/>
            <p:cNvSpPr txBox="1"/>
            <p:nvPr/>
          </p:nvSpPr>
          <p:spPr>
            <a:xfrm>
              <a:off x="8542229" y="5706042"/>
              <a:ext cx="1107996" cy="276999"/>
            </a:xfrm>
            <a:prstGeom prst="rect">
              <a:avLst/>
            </a:prstGeom>
            <a:noFill/>
          </p:spPr>
          <p:txBody>
            <a:bodyPr wrap="none" rtlCol="0">
              <a:spAutoFit/>
            </a:bodyPr>
            <a:lstStyle/>
            <a:p>
              <a:r>
                <a:rPr kumimoji="1" lang="ja-JP" altLang="en-US" sz="1200" dirty="0" smtClean="0"/>
                <a:t>御前崎運動場</a:t>
              </a:r>
              <a:endParaRPr kumimoji="1" lang="ja-JP" altLang="en-US" sz="1200" dirty="0"/>
            </a:p>
          </p:txBody>
        </p:sp>
      </p:grpSp>
      <p:cxnSp>
        <p:nvCxnSpPr>
          <p:cNvPr id="53" name="直線コネクタ 52"/>
          <p:cNvCxnSpPr>
            <a:endCxn id="57" idx="3"/>
          </p:cNvCxnSpPr>
          <p:nvPr/>
        </p:nvCxnSpPr>
        <p:spPr>
          <a:xfrm>
            <a:off x="2066320" y="3655775"/>
            <a:ext cx="40806" cy="1584"/>
          </a:xfrm>
          <a:prstGeom prst="line">
            <a:avLst/>
          </a:prstGeom>
        </p:spPr>
        <p:style>
          <a:lnRef idx="1">
            <a:schemeClr val="dk1"/>
          </a:lnRef>
          <a:fillRef idx="0">
            <a:schemeClr val="dk1"/>
          </a:fillRef>
          <a:effectRef idx="0">
            <a:schemeClr val="dk1"/>
          </a:effectRef>
          <a:fontRef idx="minor">
            <a:schemeClr val="tx1"/>
          </a:fontRef>
        </p:style>
      </p:cxnSp>
      <p:grpSp>
        <p:nvGrpSpPr>
          <p:cNvPr id="50" name="グループ化 49"/>
          <p:cNvGrpSpPr/>
          <p:nvPr/>
        </p:nvGrpSpPr>
        <p:grpSpPr>
          <a:xfrm>
            <a:off x="2259672" y="980734"/>
            <a:ext cx="2006140" cy="1774583"/>
            <a:chOff x="10152370" y="1290057"/>
            <a:chExt cx="2006140" cy="1774583"/>
          </a:xfrm>
        </p:grpSpPr>
        <p:sp>
          <p:nvSpPr>
            <p:cNvPr id="58" name="正方形/長方形 57"/>
            <p:cNvSpPr/>
            <p:nvPr/>
          </p:nvSpPr>
          <p:spPr>
            <a:xfrm>
              <a:off x="10152370" y="1290057"/>
              <a:ext cx="2006140" cy="173561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95372" y="1325415"/>
              <a:ext cx="1909436" cy="1432077"/>
            </a:xfrm>
            <a:prstGeom prst="rect">
              <a:avLst/>
            </a:prstGeom>
          </p:spPr>
        </p:pic>
        <p:sp>
          <p:nvSpPr>
            <p:cNvPr id="37" name="テキスト ボックス 36"/>
            <p:cNvSpPr txBox="1"/>
            <p:nvPr/>
          </p:nvSpPr>
          <p:spPr>
            <a:xfrm>
              <a:off x="10659589" y="2787641"/>
              <a:ext cx="1107996" cy="276999"/>
            </a:xfrm>
            <a:prstGeom prst="rect">
              <a:avLst/>
            </a:prstGeom>
            <a:noFill/>
          </p:spPr>
          <p:txBody>
            <a:bodyPr wrap="none" rtlCol="0">
              <a:spAutoFit/>
            </a:bodyPr>
            <a:lstStyle/>
            <a:p>
              <a:r>
                <a:rPr lang="ja-JP" altLang="en-US" sz="1200" dirty="0"/>
                <a:t>朝比奈</a:t>
              </a:r>
              <a:r>
                <a:rPr kumimoji="1" lang="ja-JP" altLang="en-US" sz="1200" dirty="0" smtClean="0"/>
                <a:t>体育館</a:t>
              </a:r>
              <a:endParaRPr kumimoji="1" lang="ja-JP" altLang="en-US" sz="1200" dirty="0"/>
            </a:p>
          </p:txBody>
        </p:sp>
      </p:grpSp>
      <p:grpSp>
        <p:nvGrpSpPr>
          <p:cNvPr id="68" name="グループ化 67"/>
          <p:cNvGrpSpPr/>
          <p:nvPr/>
        </p:nvGrpSpPr>
        <p:grpSpPr>
          <a:xfrm>
            <a:off x="100986" y="2805624"/>
            <a:ext cx="2006140" cy="1730252"/>
            <a:chOff x="10146944" y="3123931"/>
            <a:chExt cx="2006140" cy="1730252"/>
          </a:xfrm>
        </p:grpSpPr>
        <p:sp>
          <p:nvSpPr>
            <p:cNvPr id="57" name="正方形/長方形 56"/>
            <p:cNvSpPr/>
            <p:nvPr/>
          </p:nvSpPr>
          <p:spPr>
            <a:xfrm>
              <a:off x="10146944" y="3123931"/>
              <a:ext cx="2006140" cy="170346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 name="図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05412" y="3152665"/>
              <a:ext cx="1918447" cy="1438835"/>
            </a:xfrm>
            <a:prstGeom prst="rect">
              <a:avLst/>
            </a:prstGeom>
          </p:spPr>
        </p:pic>
        <p:sp>
          <p:nvSpPr>
            <p:cNvPr id="12" name="テキスト ボックス 11"/>
            <p:cNvSpPr txBox="1"/>
            <p:nvPr/>
          </p:nvSpPr>
          <p:spPr>
            <a:xfrm>
              <a:off x="10659265" y="4577184"/>
              <a:ext cx="954107" cy="276999"/>
            </a:xfrm>
            <a:prstGeom prst="rect">
              <a:avLst/>
            </a:prstGeom>
            <a:noFill/>
          </p:spPr>
          <p:txBody>
            <a:bodyPr wrap="none" rtlCol="0">
              <a:spAutoFit/>
            </a:bodyPr>
            <a:lstStyle/>
            <a:p>
              <a:r>
                <a:rPr kumimoji="1" lang="ja-JP" altLang="en-US" sz="1200" dirty="0" smtClean="0"/>
                <a:t>高松体育館</a:t>
              </a:r>
              <a:endParaRPr kumimoji="1" lang="ja-JP" altLang="en-US" sz="1200" dirty="0"/>
            </a:p>
          </p:txBody>
        </p:sp>
      </p:grpSp>
      <p:grpSp>
        <p:nvGrpSpPr>
          <p:cNvPr id="5" name="グループ化 4"/>
          <p:cNvGrpSpPr/>
          <p:nvPr/>
        </p:nvGrpSpPr>
        <p:grpSpPr>
          <a:xfrm>
            <a:off x="4319460" y="1145404"/>
            <a:ext cx="3004111" cy="2576863"/>
            <a:chOff x="2977353" y="965729"/>
            <a:chExt cx="2011078" cy="1693260"/>
          </a:xfrm>
        </p:grpSpPr>
        <p:sp>
          <p:nvSpPr>
            <p:cNvPr id="26" name="正方形/長方形 25"/>
            <p:cNvSpPr/>
            <p:nvPr/>
          </p:nvSpPr>
          <p:spPr>
            <a:xfrm>
              <a:off x="2977353" y="965729"/>
              <a:ext cx="2011078" cy="16932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0" name="図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31453" y="978717"/>
              <a:ext cx="1933836" cy="1403698"/>
            </a:xfrm>
            <a:prstGeom prst="rect">
              <a:avLst/>
            </a:prstGeom>
          </p:spPr>
        </p:pic>
        <p:sp>
          <p:nvSpPr>
            <p:cNvPr id="32" name="テキスト ボックス 31"/>
            <p:cNvSpPr txBox="1"/>
            <p:nvPr/>
          </p:nvSpPr>
          <p:spPr>
            <a:xfrm>
              <a:off x="3290040" y="2379257"/>
              <a:ext cx="1261884" cy="276999"/>
            </a:xfrm>
            <a:prstGeom prst="rect">
              <a:avLst/>
            </a:prstGeom>
            <a:noFill/>
          </p:spPr>
          <p:txBody>
            <a:bodyPr wrap="none" rtlCol="0">
              <a:spAutoFit/>
            </a:bodyPr>
            <a:lstStyle/>
            <a:p>
              <a:r>
                <a:rPr kumimoji="1" lang="ja-JP" altLang="en-US" sz="1200" dirty="0" smtClean="0"/>
                <a:t>浜岡総合運動場</a:t>
              </a:r>
              <a:endParaRPr kumimoji="1" lang="ja-JP" altLang="en-US" sz="1200" dirty="0"/>
            </a:p>
          </p:txBody>
        </p:sp>
      </p:grpSp>
      <p:grpSp>
        <p:nvGrpSpPr>
          <p:cNvPr id="30" name="グループ化 29"/>
          <p:cNvGrpSpPr/>
          <p:nvPr/>
        </p:nvGrpSpPr>
        <p:grpSpPr>
          <a:xfrm>
            <a:off x="7519948" y="1128131"/>
            <a:ext cx="2894642" cy="2607578"/>
            <a:chOff x="3834163" y="4277026"/>
            <a:chExt cx="2825956" cy="2522634"/>
          </a:xfrm>
        </p:grpSpPr>
        <p:sp>
          <p:nvSpPr>
            <p:cNvPr id="67" name="正方形/長方形 66"/>
            <p:cNvSpPr/>
            <p:nvPr/>
          </p:nvSpPr>
          <p:spPr>
            <a:xfrm>
              <a:off x="3834163" y="4277026"/>
              <a:ext cx="2825956" cy="252263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テキスト ボックス 32"/>
            <p:cNvSpPr txBox="1"/>
            <p:nvPr/>
          </p:nvSpPr>
          <p:spPr>
            <a:xfrm>
              <a:off x="4456562" y="4323071"/>
              <a:ext cx="1620501" cy="360845"/>
            </a:xfrm>
            <a:prstGeom prst="rect">
              <a:avLst/>
            </a:prstGeom>
            <a:solidFill>
              <a:schemeClr val="accent1">
                <a:lumMod val="40000"/>
                <a:lumOff val="60000"/>
              </a:schemeClr>
            </a:solidFill>
          </p:spPr>
          <p:txBody>
            <a:bodyPr wrap="none" rtlCol="0">
              <a:spAutoFit/>
            </a:bodyPr>
            <a:lstStyle/>
            <a:p>
              <a:r>
                <a:rPr lang="ja-JP" altLang="en-US" sz="1200" dirty="0" smtClean="0"/>
                <a:t>市民プールぷるる</a:t>
              </a:r>
              <a:endParaRPr kumimoji="1" lang="ja-JP" altLang="en-US" sz="1200" dirty="0"/>
            </a:p>
          </p:txBody>
        </p:sp>
        <p:pic>
          <p:nvPicPr>
            <p:cNvPr id="21" name="図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85352" y="4642662"/>
              <a:ext cx="2537512" cy="2107761"/>
            </a:xfrm>
            <a:prstGeom prst="rect">
              <a:avLst/>
            </a:prstGeom>
          </p:spPr>
        </p:pic>
      </p:grpSp>
      <p:grpSp>
        <p:nvGrpSpPr>
          <p:cNvPr id="24" name="グループ化 23"/>
          <p:cNvGrpSpPr/>
          <p:nvPr/>
        </p:nvGrpSpPr>
        <p:grpSpPr>
          <a:xfrm>
            <a:off x="5801422" y="3839550"/>
            <a:ext cx="2809225" cy="2709338"/>
            <a:chOff x="285751" y="4198658"/>
            <a:chExt cx="2526990" cy="2237639"/>
          </a:xfrm>
        </p:grpSpPr>
        <p:sp>
          <p:nvSpPr>
            <p:cNvPr id="27" name="正方形/長方形 26"/>
            <p:cNvSpPr/>
            <p:nvPr/>
          </p:nvSpPr>
          <p:spPr>
            <a:xfrm>
              <a:off x="285751" y="4198658"/>
              <a:ext cx="2526990" cy="223763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8" name="グループ化 17"/>
            <p:cNvGrpSpPr/>
            <p:nvPr/>
          </p:nvGrpSpPr>
          <p:grpSpPr>
            <a:xfrm>
              <a:off x="378459" y="4327667"/>
              <a:ext cx="2328342" cy="2108630"/>
              <a:chOff x="378459" y="4327667"/>
              <a:chExt cx="2328342" cy="2108630"/>
            </a:xfrm>
          </p:grpSpPr>
          <p:sp>
            <p:nvSpPr>
              <p:cNvPr id="55" name="テキスト ボックス 54"/>
              <p:cNvSpPr txBox="1"/>
              <p:nvPr/>
            </p:nvSpPr>
            <p:spPr>
              <a:xfrm>
                <a:off x="731273" y="6159298"/>
                <a:ext cx="1415772" cy="276999"/>
              </a:xfrm>
              <a:prstGeom prst="rect">
                <a:avLst/>
              </a:prstGeom>
              <a:solidFill>
                <a:schemeClr val="accent1">
                  <a:lumMod val="40000"/>
                  <a:lumOff val="60000"/>
                </a:schemeClr>
              </a:solidFill>
            </p:spPr>
            <p:txBody>
              <a:bodyPr wrap="none" rtlCol="0">
                <a:spAutoFit/>
              </a:bodyPr>
              <a:lstStyle/>
              <a:p>
                <a:r>
                  <a:rPr lang="ja-JP" altLang="en-US" sz="1200" dirty="0" smtClean="0"/>
                  <a:t>市民プールぷるる</a:t>
                </a:r>
                <a:endParaRPr kumimoji="1" lang="ja-JP" altLang="en-US" sz="1200" dirty="0"/>
              </a:p>
            </p:txBody>
          </p:sp>
          <p:pic>
            <p:nvPicPr>
              <p:cNvPr id="22" name="図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8459" y="4327667"/>
                <a:ext cx="2328342" cy="1699316"/>
              </a:xfrm>
              <a:prstGeom prst="rect">
                <a:avLst/>
              </a:prstGeom>
            </p:spPr>
          </p:pic>
        </p:grpSp>
      </p:grpSp>
    </p:spTree>
    <p:extLst>
      <p:ext uri="{BB962C8B-B14F-4D97-AF65-F5344CB8AC3E}">
        <p14:creationId xmlns:p14="http://schemas.microsoft.com/office/powerpoint/2010/main" val="130720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24"/>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3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48640" y="266854"/>
            <a:ext cx="7109639" cy="646331"/>
          </a:xfrm>
          <a:prstGeom prst="rect">
            <a:avLst/>
          </a:prstGeom>
          <a:noFill/>
        </p:spPr>
        <p:txBody>
          <a:bodyPr wrap="none" rtlCol="0">
            <a:spAutoFit/>
          </a:bodyPr>
          <a:lstStyle/>
          <a:p>
            <a:r>
              <a:rPr kumimoji="1" lang="ja-JP" altLang="en-US" sz="3600" dirty="0" smtClean="0"/>
              <a:t>御前崎市スポーツ推進委員の概要</a:t>
            </a:r>
            <a:endParaRPr kumimoji="1" lang="ja-JP" altLang="en-US" sz="3600" dirty="0"/>
          </a:p>
        </p:txBody>
      </p:sp>
      <p:sp>
        <p:nvSpPr>
          <p:cNvPr id="5" name="テキスト ボックス 4"/>
          <p:cNvSpPr txBox="1"/>
          <p:nvPr/>
        </p:nvSpPr>
        <p:spPr>
          <a:xfrm>
            <a:off x="862812" y="1502183"/>
            <a:ext cx="7006046" cy="4832092"/>
          </a:xfrm>
          <a:prstGeom prst="rect">
            <a:avLst/>
          </a:prstGeom>
          <a:noFill/>
        </p:spPr>
        <p:txBody>
          <a:bodyPr wrap="square" rtlCol="0">
            <a:spAutoFit/>
          </a:bodyPr>
          <a:lstStyle/>
          <a:p>
            <a:r>
              <a:rPr lang="ja-JP" altLang="en-US" sz="2800" dirty="0"/>
              <a:t>〇</a:t>
            </a:r>
            <a:r>
              <a:rPr lang="ja-JP" altLang="en-US" sz="2800" dirty="0" smtClean="0"/>
              <a:t>委員数</a:t>
            </a:r>
            <a:r>
              <a:rPr lang="ja-JP" altLang="en-US" sz="2800" dirty="0"/>
              <a:t>　</a:t>
            </a:r>
            <a:r>
              <a:rPr lang="en-US" altLang="ja-JP" sz="2800" dirty="0" smtClean="0"/>
              <a:t>23</a:t>
            </a:r>
            <a:r>
              <a:rPr lang="ja-JP" altLang="en-US" sz="2800" dirty="0" smtClean="0"/>
              <a:t>名（令和</a:t>
            </a:r>
            <a:r>
              <a:rPr lang="ja-JP" altLang="en-US" sz="2800" dirty="0"/>
              <a:t>５</a:t>
            </a:r>
            <a:r>
              <a:rPr lang="ja-JP" altLang="en-US" sz="2800" dirty="0" smtClean="0"/>
              <a:t>年度）</a:t>
            </a:r>
            <a:endParaRPr lang="en-US" altLang="ja-JP" sz="2800" dirty="0" smtClean="0"/>
          </a:p>
          <a:p>
            <a:r>
              <a:rPr lang="ja-JP" altLang="en-US" sz="2800" dirty="0" smtClean="0"/>
              <a:t>　</a:t>
            </a:r>
            <a:endParaRPr lang="en-US" altLang="ja-JP" sz="2800" dirty="0" smtClean="0"/>
          </a:p>
          <a:p>
            <a:r>
              <a:rPr lang="ja-JP" altLang="en-US" sz="2800" dirty="0" smtClean="0"/>
              <a:t>〇毎月定例会を開催（毎月第一木曜日）</a:t>
            </a:r>
            <a:endParaRPr lang="en-US" altLang="ja-JP" sz="2800" dirty="0" smtClean="0"/>
          </a:p>
          <a:p>
            <a:endParaRPr lang="en-US" altLang="ja-JP" sz="2800" dirty="0"/>
          </a:p>
          <a:p>
            <a:r>
              <a:rPr lang="ja-JP" altLang="en-US" sz="2800" dirty="0"/>
              <a:t>〇軽スポーツ教室・大会、イベント等</a:t>
            </a:r>
            <a:endParaRPr lang="en-US" altLang="ja-JP" sz="2800" dirty="0"/>
          </a:p>
          <a:p>
            <a:r>
              <a:rPr lang="ja-JP" altLang="en-US" sz="2800" dirty="0"/>
              <a:t>　の企画や運営</a:t>
            </a:r>
            <a:endParaRPr lang="en-US" altLang="ja-JP" sz="2800" dirty="0"/>
          </a:p>
          <a:p>
            <a:endParaRPr lang="en-US" altLang="ja-JP" sz="2800" dirty="0" smtClean="0"/>
          </a:p>
          <a:p>
            <a:r>
              <a:rPr lang="ja-JP" altLang="en-US" sz="2800" dirty="0"/>
              <a:t>〇市やスポーツ協会、各地区のイベント等　</a:t>
            </a:r>
            <a:endParaRPr lang="en-US" altLang="ja-JP" sz="2800" dirty="0"/>
          </a:p>
          <a:p>
            <a:r>
              <a:rPr lang="ja-JP" altLang="en-US" sz="2800" dirty="0"/>
              <a:t>　の運営に協力</a:t>
            </a:r>
            <a:endParaRPr lang="en-US" altLang="ja-JP" sz="2800" dirty="0"/>
          </a:p>
          <a:p>
            <a:endParaRPr lang="en-US" altLang="ja-JP" sz="2800" dirty="0"/>
          </a:p>
          <a:p>
            <a:r>
              <a:rPr lang="ja-JP" altLang="en-US" sz="2800" dirty="0"/>
              <a:t>〇</a:t>
            </a:r>
            <a:r>
              <a:rPr lang="ja-JP" altLang="en-US" sz="2800" dirty="0" smtClean="0"/>
              <a:t>テーピング</a:t>
            </a:r>
            <a:r>
              <a:rPr lang="ja-JP" altLang="en-US" sz="2800" dirty="0"/>
              <a:t>や心肺蘇生法の</a:t>
            </a:r>
            <a:r>
              <a:rPr lang="ja-JP" altLang="en-US" sz="2800" dirty="0" smtClean="0"/>
              <a:t>研修等を受講</a:t>
            </a:r>
            <a:endParaRPr lang="ja-JP" altLang="en-US" sz="2800"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7817" y="1472237"/>
            <a:ext cx="3333994" cy="2372538"/>
          </a:xfrm>
          <a:prstGeom prst="rect">
            <a:avLst/>
          </a:prstGeom>
        </p:spPr>
      </p:pic>
      <p:sp>
        <p:nvSpPr>
          <p:cNvPr id="7" name="テキスト ボックス 6"/>
          <p:cNvSpPr txBox="1"/>
          <p:nvPr/>
        </p:nvSpPr>
        <p:spPr>
          <a:xfrm>
            <a:off x="11397973" y="2470997"/>
            <a:ext cx="400110" cy="1434800"/>
          </a:xfrm>
          <a:prstGeom prst="rect">
            <a:avLst/>
          </a:prstGeom>
          <a:noFill/>
        </p:spPr>
        <p:txBody>
          <a:bodyPr vert="eaVert" wrap="square" rtlCol="0">
            <a:spAutoFit/>
          </a:bodyPr>
          <a:lstStyle/>
          <a:p>
            <a:r>
              <a:rPr kumimoji="1" lang="ja-JP" altLang="en-US" sz="1400" dirty="0" smtClean="0"/>
              <a:t>◀定例会の様子</a:t>
            </a:r>
            <a:endParaRPr kumimoji="1" lang="ja-JP" altLang="en-US" sz="1400" dirty="0"/>
          </a:p>
        </p:txBody>
      </p:sp>
      <p:sp>
        <p:nvSpPr>
          <p:cNvPr id="8" name="テキスト ボックス 7"/>
          <p:cNvSpPr txBox="1"/>
          <p:nvPr/>
        </p:nvSpPr>
        <p:spPr>
          <a:xfrm>
            <a:off x="11120975" y="3996607"/>
            <a:ext cx="677108" cy="3038425"/>
          </a:xfrm>
          <a:prstGeom prst="rect">
            <a:avLst/>
          </a:prstGeom>
          <a:noFill/>
        </p:spPr>
        <p:txBody>
          <a:bodyPr vert="eaVert" wrap="square" rtlCol="0">
            <a:spAutoFit/>
          </a:bodyPr>
          <a:lstStyle/>
          <a:p>
            <a:r>
              <a:rPr lang="ja-JP" altLang="en-US" sz="1400" dirty="0" smtClean="0"/>
              <a:t>◀近隣市</a:t>
            </a:r>
            <a:r>
              <a:rPr lang="ja-JP" altLang="en-US" sz="1400" dirty="0"/>
              <a:t>との交流会の様子</a:t>
            </a:r>
          </a:p>
          <a:p>
            <a:endParaRPr kumimoji="1" lang="ja-JP" altLang="en-US" dirty="0"/>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7817" y="3996607"/>
            <a:ext cx="3370156" cy="2372538"/>
          </a:xfrm>
          <a:prstGeom prst="rect">
            <a:avLst/>
          </a:prstGeom>
        </p:spPr>
      </p:pic>
    </p:spTree>
    <p:extLst>
      <p:ext uri="{BB962C8B-B14F-4D97-AF65-F5344CB8AC3E}">
        <p14:creationId xmlns:p14="http://schemas.microsoft.com/office/powerpoint/2010/main" val="807303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557350" y="142791"/>
            <a:ext cx="5216435" cy="7241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dirty="0" smtClean="0"/>
              <a:t>市内スポーツ団体組織図</a:t>
            </a:r>
            <a:endParaRPr lang="ja-JP" altLang="en-US" sz="3600" dirty="0"/>
          </a:p>
        </p:txBody>
      </p:sp>
      <p:sp>
        <p:nvSpPr>
          <p:cNvPr id="7" name="角丸四角形 6"/>
          <p:cNvSpPr/>
          <p:nvPr/>
        </p:nvSpPr>
        <p:spPr>
          <a:xfrm>
            <a:off x="4201886" y="1453841"/>
            <a:ext cx="3500846" cy="117565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角丸四角形 12"/>
          <p:cNvSpPr/>
          <p:nvPr/>
        </p:nvSpPr>
        <p:spPr>
          <a:xfrm>
            <a:off x="691243" y="3056708"/>
            <a:ext cx="2117271" cy="117565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角丸四角形 13"/>
          <p:cNvSpPr/>
          <p:nvPr/>
        </p:nvSpPr>
        <p:spPr>
          <a:xfrm>
            <a:off x="4201886" y="4859084"/>
            <a:ext cx="3500846" cy="117565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角丸四角形 14"/>
          <p:cNvSpPr/>
          <p:nvPr/>
        </p:nvSpPr>
        <p:spPr>
          <a:xfrm>
            <a:off x="4201886" y="3056708"/>
            <a:ext cx="3500846" cy="1175658"/>
          </a:xfrm>
          <a:prstGeom prst="round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p:cNvSpPr txBox="1"/>
          <p:nvPr/>
        </p:nvSpPr>
        <p:spPr>
          <a:xfrm>
            <a:off x="4103177" y="1866868"/>
            <a:ext cx="3815444" cy="400110"/>
          </a:xfrm>
          <a:prstGeom prst="rect">
            <a:avLst/>
          </a:prstGeom>
          <a:noFill/>
        </p:spPr>
        <p:txBody>
          <a:bodyPr wrap="square" rtlCol="0">
            <a:spAutoFit/>
          </a:bodyPr>
          <a:lstStyle/>
          <a:p>
            <a:pPr algn="ctr"/>
            <a:r>
              <a:rPr kumimoji="1" lang="ja-JP" altLang="en-US" sz="2000" dirty="0" smtClean="0"/>
              <a:t>教育委員会</a:t>
            </a:r>
            <a:endParaRPr kumimoji="1" lang="en-US" altLang="ja-JP" sz="2000" dirty="0" smtClean="0"/>
          </a:p>
        </p:txBody>
      </p:sp>
      <p:sp>
        <p:nvSpPr>
          <p:cNvPr id="17" name="テキスト ボックス 16"/>
          <p:cNvSpPr txBox="1"/>
          <p:nvPr/>
        </p:nvSpPr>
        <p:spPr>
          <a:xfrm>
            <a:off x="749209" y="3320361"/>
            <a:ext cx="2022566" cy="707886"/>
          </a:xfrm>
          <a:prstGeom prst="rect">
            <a:avLst/>
          </a:prstGeom>
          <a:noFill/>
        </p:spPr>
        <p:txBody>
          <a:bodyPr wrap="square" rtlCol="0">
            <a:spAutoFit/>
          </a:bodyPr>
          <a:lstStyle/>
          <a:p>
            <a:pPr algn="ctr"/>
            <a:r>
              <a:rPr lang="ja-JP" altLang="en-US" sz="2000" dirty="0" smtClean="0"/>
              <a:t>スポーツ協会</a:t>
            </a:r>
            <a:endParaRPr lang="en-US" altLang="ja-JP" sz="2000" dirty="0" smtClean="0"/>
          </a:p>
          <a:p>
            <a:pPr algn="ctr"/>
            <a:r>
              <a:rPr kumimoji="1" lang="ja-JP" altLang="en-US" sz="2000" dirty="0" smtClean="0"/>
              <a:t>（加盟</a:t>
            </a:r>
            <a:r>
              <a:rPr kumimoji="1" lang="en-US" altLang="ja-JP" sz="2000" dirty="0" smtClean="0"/>
              <a:t>12</a:t>
            </a:r>
            <a:r>
              <a:rPr kumimoji="1" lang="ja-JP" altLang="en-US" sz="2000" dirty="0" smtClean="0"/>
              <a:t>団体）</a:t>
            </a:r>
            <a:endParaRPr kumimoji="1" lang="ja-JP" altLang="en-US" sz="2000" dirty="0"/>
          </a:p>
        </p:txBody>
      </p:sp>
      <p:sp>
        <p:nvSpPr>
          <p:cNvPr id="18" name="テキスト ボックス 17"/>
          <p:cNvSpPr txBox="1"/>
          <p:nvPr/>
        </p:nvSpPr>
        <p:spPr>
          <a:xfrm>
            <a:off x="4948645" y="5130614"/>
            <a:ext cx="1943100" cy="707886"/>
          </a:xfrm>
          <a:prstGeom prst="rect">
            <a:avLst/>
          </a:prstGeom>
          <a:noFill/>
        </p:spPr>
        <p:txBody>
          <a:bodyPr wrap="square" rtlCol="0">
            <a:spAutoFit/>
          </a:bodyPr>
          <a:lstStyle/>
          <a:p>
            <a:pPr algn="ctr"/>
            <a:r>
              <a:rPr lang="ja-JP" altLang="en-US" sz="2000" dirty="0" smtClean="0"/>
              <a:t>スポーツ委員</a:t>
            </a:r>
            <a:endParaRPr lang="en-US" altLang="ja-JP" sz="2000" dirty="0" smtClean="0"/>
          </a:p>
          <a:p>
            <a:pPr algn="ctr"/>
            <a:r>
              <a:rPr kumimoji="1" lang="ja-JP" altLang="en-US" sz="2000" dirty="0" smtClean="0"/>
              <a:t>（</a:t>
            </a:r>
            <a:r>
              <a:rPr kumimoji="1" lang="en-US" altLang="ja-JP" sz="2000" dirty="0" smtClean="0"/>
              <a:t>33</a:t>
            </a:r>
            <a:r>
              <a:rPr kumimoji="1" lang="ja-JP" altLang="en-US" sz="2000" dirty="0" smtClean="0"/>
              <a:t>人）</a:t>
            </a:r>
            <a:endParaRPr kumimoji="1" lang="ja-JP" altLang="en-US" sz="2000" dirty="0"/>
          </a:p>
        </p:txBody>
      </p:sp>
      <p:sp>
        <p:nvSpPr>
          <p:cNvPr id="19" name="テキスト ボックス 18"/>
          <p:cNvSpPr txBox="1"/>
          <p:nvPr/>
        </p:nvSpPr>
        <p:spPr>
          <a:xfrm>
            <a:off x="4621530" y="3136965"/>
            <a:ext cx="2661557" cy="707886"/>
          </a:xfrm>
          <a:prstGeom prst="rect">
            <a:avLst/>
          </a:prstGeom>
          <a:noFill/>
        </p:spPr>
        <p:txBody>
          <a:bodyPr wrap="square" rtlCol="0">
            <a:spAutoFit/>
          </a:bodyPr>
          <a:lstStyle/>
          <a:p>
            <a:pPr algn="ctr"/>
            <a:r>
              <a:rPr kumimoji="1" lang="ja-JP" altLang="en-US" sz="2000" dirty="0" smtClean="0"/>
              <a:t>スポーツ推進委員</a:t>
            </a:r>
            <a:endParaRPr kumimoji="1" lang="en-US" altLang="ja-JP" sz="2000" dirty="0" smtClean="0"/>
          </a:p>
          <a:p>
            <a:pPr algn="ctr"/>
            <a:r>
              <a:rPr lang="ja-JP" altLang="en-US" sz="2000" dirty="0" smtClean="0"/>
              <a:t>（</a:t>
            </a:r>
            <a:r>
              <a:rPr lang="en-US" altLang="ja-JP" sz="2000" dirty="0" smtClean="0"/>
              <a:t>23</a:t>
            </a:r>
            <a:r>
              <a:rPr lang="ja-JP" altLang="en-US" sz="2000" dirty="0" smtClean="0"/>
              <a:t>人）</a:t>
            </a:r>
            <a:endParaRPr lang="en-US" altLang="ja-JP" sz="2000" dirty="0" smtClean="0"/>
          </a:p>
        </p:txBody>
      </p:sp>
      <p:sp>
        <p:nvSpPr>
          <p:cNvPr id="20" name="角丸四角形 19"/>
          <p:cNvSpPr/>
          <p:nvPr/>
        </p:nvSpPr>
        <p:spPr>
          <a:xfrm>
            <a:off x="691243" y="4837612"/>
            <a:ext cx="2117271" cy="117565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p:cNvSpPr txBox="1"/>
          <p:nvPr/>
        </p:nvSpPr>
        <p:spPr>
          <a:xfrm>
            <a:off x="785948" y="5092970"/>
            <a:ext cx="2022566" cy="707886"/>
          </a:xfrm>
          <a:prstGeom prst="rect">
            <a:avLst/>
          </a:prstGeom>
          <a:noFill/>
        </p:spPr>
        <p:txBody>
          <a:bodyPr wrap="square" rtlCol="0">
            <a:spAutoFit/>
          </a:bodyPr>
          <a:lstStyle/>
          <a:p>
            <a:pPr algn="ctr"/>
            <a:r>
              <a:rPr lang="ja-JP" altLang="en-US" sz="2000" dirty="0" smtClean="0"/>
              <a:t>スポーツ少年団</a:t>
            </a:r>
            <a:endParaRPr lang="en-US" altLang="ja-JP" sz="2000" dirty="0" smtClean="0"/>
          </a:p>
          <a:p>
            <a:pPr algn="ctr"/>
            <a:r>
              <a:rPr kumimoji="1" lang="ja-JP" altLang="en-US" sz="2000" dirty="0" smtClean="0"/>
              <a:t>（</a:t>
            </a:r>
            <a:r>
              <a:rPr kumimoji="1" lang="en-US" altLang="ja-JP" sz="2000" dirty="0" smtClean="0"/>
              <a:t>18</a:t>
            </a:r>
            <a:r>
              <a:rPr kumimoji="1" lang="ja-JP" altLang="en-US" sz="2000" dirty="0" smtClean="0"/>
              <a:t>団体）</a:t>
            </a:r>
            <a:endParaRPr kumimoji="1" lang="ja-JP" altLang="en-US" sz="2000" dirty="0"/>
          </a:p>
        </p:txBody>
      </p:sp>
      <p:sp>
        <p:nvSpPr>
          <p:cNvPr id="22" name="角丸四角形 21"/>
          <p:cNvSpPr/>
          <p:nvPr/>
        </p:nvSpPr>
        <p:spPr>
          <a:xfrm>
            <a:off x="9199516" y="4859084"/>
            <a:ext cx="2117271" cy="117565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角丸四角形 22"/>
          <p:cNvSpPr/>
          <p:nvPr/>
        </p:nvSpPr>
        <p:spPr>
          <a:xfrm>
            <a:off x="9199515" y="3056708"/>
            <a:ext cx="2117271" cy="117565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テキスト ボックス 23"/>
          <p:cNvSpPr txBox="1"/>
          <p:nvPr/>
        </p:nvSpPr>
        <p:spPr>
          <a:xfrm>
            <a:off x="9294221" y="3320361"/>
            <a:ext cx="2022566" cy="707886"/>
          </a:xfrm>
          <a:prstGeom prst="rect">
            <a:avLst/>
          </a:prstGeom>
          <a:noFill/>
        </p:spPr>
        <p:txBody>
          <a:bodyPr wrap="square" rtlCol="0">
            <a:spAutoFit/>
          </a:bodyPr>
          <a:lstStyle/>
          <a:p>
            <a:pPr algn="ctr"/>
            <a:r>
              <a:rPr kumimoji="1" lang="ja-JP" altLang="en-US" sz="2000" dirty="0" smtClean="0"/>
              <a:t>地区</a:t>
            </a:r>
            <a:endParaRPr kumimoji="1" lang="en-US" altLang="ja-JP" sz="2000" dirty="0" smtClean="0"/>
          </a:p>
          <a:p>
            <a:pPr algn="ctr"/>
            <a:r>
              <a:rPr lang="ja-JP" altLang="en-US" sz="2000" dirty="0" smtClean="0"/>
              <a:t>（町内会）</a:t>
            </a:r>
            <a:endParaRPr kumimoji="1" lang="ja-JP" altLang="en-US" sz="2000" dirty="0"/>
          </a:p>
        </p:txBody>
      </p:sp>
      <p:sp>
        <p:nvSpPr>
          <p:cNvPr id="25" name="テキスト ボックス 24"/>
          <p:cNvSpPr txBox="1"/>
          <p:nvPr/>
        </p:nvSpPr>
        <p:spPr>
          <a:xfrm>
            <a:off x="9294221" y="5225386"/>
            <a:ext cx="2022566" cy="400110"/>
          </a:xfrm>
          <a:prstGeom prst="rect">
            <a:avLst/>
          </a:prstGeom>
          <a:noFill/>
        </p:spPr>
        <p:txBody>
          <a:bodyPr wrap="square" rtlCol="0">
            <a:spAutoFit/>
          </a:bodyPr>
          <a:lstStyle/>
          <a:p>
            <a:pPr algn="ctr"/>
            <a:r>
              <a:rPr kumimoji="1" lang="ja-JP" altLang="en-US" sz="2000" dirty="0" smtClean="0"/>
              <a:t>市長</a:t>
            </a:r>
            <a:endParaRPr kumimoji="1" lang="ja-JP" altLang="en-US" sz="2000" dirty="0"/>
          </a:p>
        </p:txBody>
      </p:sp>
      <p:cxnSp>
        <p:nvCxnSpPr>
          <p:cNvPr id="27" name="直線矢印コネクタ 26"/>
          <p:cNvCxnSpPr/>
          <p:nvPr/>
        </p:nvCxnSpPr>
        <p:spPr>
          <a:xfrm>
            <a:off x="3066500" y="3841044"/>
            <a:ext cx="953589" cy="0"/>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cxnSp>
        <p:nvCxnSpPr>
          <p:cNvPr id="29" name="直線矢印コネクタ 28"/>
          <p:cNvCxnSpPr/>
          <p:nvPr/>
        </p:nvCxnSpPr>
        <p:spPr>
          <a:xfrm flipH="1">
            <a:off x="3076178" y="3435435"/>
            <a:ext cx="95358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1" name="テキスト ボックス 30"/>
          <p:cNvSpPr txBox="1"/>
          <p:nvPr/>
        </p:nvSpPr>
        <p:spPr>
          <a:xfrm>
            <a:off x="3013792" y="3028511"/>
            <a:ext cx="1107996" cy="369332"/>
          </a:xfrm>
          <a:prstGeom prst="rect">
            <a:avLst/>
          </a:prstGeom>
          <a:noFill/>
        </p:spPr>
        <p:txBody>
          <a:bodyPr wrap="none" rtlCol="0">
            <a:spAutoFit/>
          </a:bodyPr>
          <a:lstStyle/>
          <a:p>
            <a:r>
              <a:rPr kumimoji="1" lang="ja-JP" altLang="en-US" dirty="0" smtClean="0"/>
              <a:t>事業協力</a:t>
            </a:r>
            <a:endParaRPr kumimoji="1" lang="ja-JP" altLang="en-US" dirty="0"/>
          </a:p>
        </p:txBody>
      </p:sp>
      <p:sp>
        <p:nvSpPr>
          <p:cNvPr id="33" name="テキスト ボックス 32"/>
          <p:cNvSpPr txBox="1"/>
          <p:nvPr/>
        </p:nvSpPr>
        <p:spPr>
          <a:xfrm>
            <a:off x="3244624" y="3853825"/>
            <a:ext cx="646331" cy="369332"/>
          </a:xfrm>
          <a:prstGeom prst="rect">
            <a:avLst/>
          </a:prstGeom>
          <a:noFill/>
        </p:spPr>
        <p:txBody>
          <a:bodyPr wrap="none" rtlCol="0">
            <a:spAutoFit/>
          </a:bodyPr>
          <a:lstStyle/>
          <a:p>
            <a:r>
              <a:rPr lang="ja-JP" altLang="en-US" dirty="0" smtClean="0"/>
              <a:t>連携</a:t>
            </a:r>
            <a:endParaRPr kumimoji="1" lang="ja-JP" altLang="en-US" dirty="0"/>
          </a:p>
        </p:txBody>
      </p:sp>
      <p:cxnSp>
        <p:nvCxnSpPr>
          <p:cNvPr id="35" name="カギ線コネクタ 34"/>
          <p:cNvCxnSpPr>
            <a:endCxn id="13" idx="0"/>
          </p:cNvCxnSpPr>
          <p:nvPr/>
        </p:nvCxnSpPr>
        <p:spPr>
          <a:xfrm rot="10800000" flipV="1">
            <a:off x="1749879" y="2050868"/>
            <a:ext cx="2452006" cy="1005840"/>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41" name="カギ線コネクタ 40"/>
          <p:cNvCxnSpPr>
            <a:endCxn id="23" idx="0"/>
          </p:cNvCxnSpPr>
          <p:nvPr/>
        </p:nvCxnSpPr>
        <p:spPr>
          <a:xfrm>
            <a:off x="7702732" y="2050870"/>
            <a:ext cx="2555419" cy="1005838"/>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46" name="直線矢印コネクタ 45"/>
          <p:cNvCxnSpPr>
            <a:stCxn id="13" idx="2"/>
            <a:endCxn id="20" idx="0"/>
          </p:cNvCxnSpPr>
          <p:nvPr/>
        </p:nvCxnSpPr>
        <p:spPr>
          <a:xfrm>
            <a:off x="1749879" y="4232366"/>
            <a:ext cx="0" cy="605246"/>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cxnSp>
        <p:nvCxnSpPr>
          <p:cNvPr id="48" name="直線矢印コネクタ 47"/>
          <p:cNvCxnSpPr/>
          <p:nvPr/>
        </p:nvCxnSpPr>
        <p:spPr>
          <a:xfrm>
            <a:off x="5952308" y="4253838"/>
            <a:ext cx="0" cy="605246"/>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cxnSp>
        <p:nvCxnSpPr>
          <p:cNvPr id="52" name="直線矢印コネクタ 51"/>
          <p:cNvCxnSpPr/>
          <p:nvPr/>
        </p:nvCxnSpPr>
        <p:spPr>
          <a:xfrm flipH="1">
            <a:off x="7860030" y="5446913"/>
            <a:ext cx="1120411"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53" name="テキスト ボックス 52"/>
          <p:cNvSpPr txBox="1"/>
          <p:nvPr/>
        </p:nvSpPr>
        <p:spPr>
          <a:xfrm>
            <a:off x="8127958" y="5040720"/>
            <a:ext cx="646331" cy="369332"/>
          </a:xfrm>
          <a:prstGeom prst="rect">
            <a:avLst/>
          </a:prstGeom>
          <a:noFill/>
        </p:spPr>
        <p:txBody>
          <a:bodyPr wrap="none" rtlCol="0">
            <a:spAutoFit/>
          </a:bodyPr>
          <a:lstStyle/>
          <a:p>
            <a:r>
              <a:rPr kumimoji="1" lang="ja-JP" altLang="en-US" dirty="0" smtClean="0"/>
              <a:t>委嘱</a:t>
            </a:r>
            <a:endParaRPr kumimoji="1" lang="ja-JP" altLang="en-US" dirty="0"/>
          </a:p>
        </p:txBody>
      </p:sp>
      <p:cxnSp>
        <p:nvCxnSpPr>
          <p:cNvPr id="55" name="直線矢印コネクタ 54"/>
          <p:cNvCxnSpPr>
            <a:stCxn id="7" idx="2"/>
            <a:endCxn id="15" idx="0"/>
          </p:cNvCxnSpPr>
          <p:nvPr/>
        </p:nvCxnSpPr>
        <p:spPr>
          <a:xfrm>
            <a:off x="5952309" y="2629499"/>
            <a:ext cx="0" cy="427209"/>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56" name="テキスト ボックス 55"/>
          <p:cNvSpPr txBox="1"/>
          <p:nvPr/>
        </p:nvSpPr>
        <p:spPr>
          <a:xfrm>
            <a:off x="6158462" y="2687375"/>
            <a:ext cx="646331" cy="369332"/>
          </a:xfrm>
          <a:prstGeom prst="rect">
            <a:avLst/>
          </a:prstGeom>
          <a:noFill/>
        </p:spPr>
        <p:txBody>
          <a:bodyPr wrap="none" rtlCol="0">
            <a:spAutoFit/>
          </a:bodyPr>
          <a:lstStyle/>
          <a:p>
            <a:r>
              <a:rPr kumimoji="1" lang="ja-JP" altLang="en-US" dirty="0" smtClean="0"/>
              <a:t>委嘱</a:t>
            </a:r>
            <a:endParaRPr kumimoji="1" lang="ja-JP" altLang="en-US" dirty="0"/>
          </a:p>
        </p:txBody>
      </p:sp>
      <p:sp>
        <p:nvSpPr>
          <p:cNvPr id="57" name="テキスト ボックス 56"/>
          <p:cNvSpPr txBox="1"/>
          <p:nvPr/>
        </p:nvSpPr>
        <p:spPr>
          <a:xfrm>
            <a:off x="6158461" y="4379235"/>
            <a:ext cx="646331" cy="369332"/>
          </a:xfrm>
          <a:prstGeom prst="rect">
            <a:avLst/>
          </a:prstGeom>
          <a:noFill/>
        </p:spPr>
        <p:txBody>
          <a:bodyPr wrap="none" rtlCol="0">
            <a:spAutoFit/>
          </a:bodyPr>
          <a:lstStyle/>
          <a:p>
            <a:r>
              <a:rPr lang="ja-JP" altLang="en-US" dirty="0"/>
              <a:t>連携</a:t>
            </a:r>
            <a:endParaRPr kumimoji="1" lang="ja-JP" altLang="en-US" dirty="0"/>
          </a:p>
        </p:txBody>
      </p:sp>
      <p:cxnSp>
        <p:nvCxnSpPr>
          <p:cNvPr id="63" name="カギ線コネクタ 62"/>
          <p:cNvCxnSpPr/>
          <p:nvPr/>
        </p:nvCxnSpPr>
        <p:spPr>
          <a:xfrm rot="10800000">
            <a:off x="2325190" y="4253840"/>
            <a:ext cx="2344717" cy="320004"/>
          </a:xfrm>
          <a:prstGeom prst="bentConnector3">
            <a:avLst>
              <a:gd name="adj1" fmla="val 10014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6" name="直線コネクタ 65"/>
          <p:cNvCxnSpPr/>
          <p:nvPr/>
        </p:nvCxnSpPr>
        <p:spPr>
          <a:xfrm>
            <a:off x="4669907" y="4554901"/>
            <a:ext cx="0" cy="304183"/>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67" name="テキスト ボックス 66"/>
          <p:cNvSpPr txBox="1"/>
          <p:nvPr/>
        </p:nvSpPr>
        <p:spPr>
          <a:xfrm>
            <a:off x="3229808" y="4665602"/>
            <a:ext cx="646331" cy="369332"/>
          </a:xfrm>
          <a:prstGeom prst="rect">
            <a:avLst/>
          </a:prstGeom>
          <a:noFill/>
        </p:spPr>
        <p:txBody>
          <a:bodyPr wrap="none" rtlCol="0">
            <a:spAutoFit/>
          </a:bodyPr>
          <a:lstStyle/>
          <a:p>
            <a:r>
              <a:rPr kumimoji="1" lang="ja-JP" altLang="en-US" dirty="0" smtClean="0"/>
              <a:t>協力</a:t>
            </a:r>
            <a:endParaRPr kumimoji="1" lang="ja-JP" altLang="en-US" dirty="0"/>
          </a:p>
        </p:txBody>
      </p:sp>
      <p:cxnSp>
        <p:nvCxnSpPr>
          <p:cNvPr id="68" name="カギ線コネクタ 67"/>
          <p:cNvCxnSpPr>
            <a:endCxn id="23" idx="2"/>
          </p:cNvCxnSpPr>
          <p:nvPr/>
        </p:nvCxnSpPr>
        <p:spPr>
          <a:xfrm flipV="1">
            <a:off x="7234709" y="4232366"/>
            <a:ext cx="3023442" cy="331536"/>
          </a:xfrm>
          <a:prstGeom prst="bentConnector2">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72" name="直線コネクタ 71"/>
          <p:cNvCxnSpPr/>
          <p:nvPr/>
        </p:nvCxnSpPr>
        <p:spPr>
          <a:xfrm>
            <a:off x="7239949" y="4543999"/>
            <a:ext cx="0" cy="304183"/>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78" name="テキスト ボックス 77"/>
          <p:cNvSpPr txBox="1"/>
          <p:nvPr/>
        </p:nvSpPr>
        <p:spPr>
          <a:xfrm>
            <a:off x="2652716" y="1611639"/>
            <a:ext cx="646331" cy="369332"/>
          </a:xfrm>
          <a:prstGeom prst="rect">
            <a:avLst/>
          </a:prstGeom>
          <a:noFill/>
        </p:spPr>
        <p:txBody>
          <a:bodyPr wrap="none" rtlCol="0">
            <a:spAutoFit/>
          </a:bodyPr>
          <a:lstStyle/>
          <a:p>
            <a:r>
              <a:rPr lang="ja-JP" altLang="en-US" dirty="0" smtClean="0"/>
              <a:t>連携</a:t>
            </a:r>
            <a:endParaRPr kumimoji="1" lang="ja-JP" altLang="en-US" dirty="0"/>
          </a:p>
        </p:txBody>
      </p:sp>
      <p:sp>
        <p:nvSpPr>
          <p:cNvPr id="79" name="テキスト ボックス 78"/>
          <p:cNvSpPr txBox="1"/>
          <p:nvPr/>
        </p:nvSpPr>
        <p:spPr>
          <a:xfrm>
            <a:off x="7807778" y="1600211"/>
            <a:ext cx="2262158" cy="369332"/>
          </a:xfrm>
          <a:prstGeom prst="rect">
            <a:avLst/>
          </a:prstGeom>
          <a:noFill/>
        </p:spPr>
        <p:txBody>
          <a:bodyPr wrap="none" rtlCol="0">
            <a:spAutoFit/>
          </a:bodyPr>
          <a:lstStyle/>
          <a:p>
            <a:r>
              <a:rPr lang="ja-JP" altLang="en-US" dirty="0" smtClean="0"/>
              <a:t>地域</a:t>
            </a:r>
            <a:r>
              <a:rPr lang="ja-JP" altLang="en-US" dirty="0"/>
              <a:t>スポーツ</a:t>
            </a:r>
            <a:r>
              <a:rPr lang="ja-JP" altLang="en-US" dirty="0" smtClean="0"/>
              <a:t>の</a:t>
            </a:r>
            <a:r>
              <a:rPr lang="ja-JP" altLang="en-US" dirty="0"/>
              <a:t>振興</a:t>
            </a:r>
            <a:endParaRPr kumimoji="1" lang="ja-JP" altLang="en-US" dirty="0"/>
          </a:p>
        </p:txBody>
      </p:sp>
      <p:cxnSp>
        <p:nvCxnSpPr>
          <p:cNvPr id="80" name="直線矢印コネクタ 79"/>
          <p:cNvCxnSpPr/>
          <p:nvPr/>
        </p:nvCxnSpPr>
        <p:spPr>
          <a:xfrm flipH="1">
            <a:off x="7985268" y="3841044"/>
            <a:ext cx="95358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2" name="直線矢印コネクタ 81"/>
          <p:cNvCxnSpPr/>
          <p:nvPr/>
        </p:nvCxnSpPr>
        <p:spPr>
          <a:xfrm>
            <a:off x="8005709" y="3435435"/>
            <a:ext cx="99517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83" name="テキスト ボックス 82"/>
          <p:cNvSpPr txBox="1"/>
          <p:nvPr/>
        </p:nvSpPr>
        <p:spPr>
          <a:xfrm>
            <a:off x="7868915" y="3061418"/>
            <a:ext cx="1210588" cy="338554"/>
          </a:xfrm>
          <a:prstGeom prst="rect">
            <a:avLst/>
          </a:prstGeom>
          <a:noFill/>
        </p:spPr>
        <p:txBody>
          <a:bodyPr wrap="none" rtlCol="0">
            <a:spAutoFit/>
          </a:bodyPr>
          <a:lstStyle/>
          <a:p>
            <a:r>
              <a:rPr kumimoji="1" lang="ja-JP" altLang="en-US" sz="1600" dirty="0" smtClean="0"/>
              <a:t>出前講座等</a:t>
            </a:r>
            <a:endParaRPr kumimoji="1" lang="ja-JP" altLang="en-US" sz="1600" dirty="0"/>
          </a:p>
        </p:txBody>
      </p:sp>
      <p:sp>
        <p:nvSpPr>
          <p:cNvPr id="84" name="テキスト ボックス 83"/>
          <p:cNvSpPr txBox="1"/>
          <p:nvPr/>
        </p:nvSpPr>
        <p:spPr>
          <a:xfrm>
            <a:off x="7868915" y="3937184"/>
            <a:ext cx="1210588" cy="338554"/>
          </a:xfrm>
          <a:prstGeom prst="rect">
            <a:avLst/>
          </a:prstGeom>
          <a:noFill/>
        </p:spPr>
        <p:txBody>
          <a:bodyPr wrap="none" rtlCol="0">
            <a:spAutoFit/>
          </a:bodyPr>
          <a:lstStyle/>
          <a:p>
            <a:r>
              <a:rPr kumimoji="1" lang="ja-JP" altLang="en-US" sz="1600" dirty="0" smtClean="0"/>
              <a:t>スポ推推薦</a:t>
            </a:r>
            <a:endParaRPr kumimoji="1" lang="ja-JP" altLang="en-US" sz="1600" dirty="0"/>
          </a:p>
        </p:txBody>
      </p:sp>
      <p:sp>
        <p:nvSpPr>
          <p:cNvPr id="3" name="スライド番号プレースホルダー 2"/>
          <p:cNvSpPr>
            <a:spLocks noGrp="1"/>
          </p:cNvSpPr>
          <p:nvPr>
            <p:ph type="sldNum" sz="quarter" idx="12"/>
          </p:nvPr>
        </p:nvSpPr>
        <p:spPr/>
        <p:txBody>
          <a:bodyPr/>
          <a:lstStyle/>
          <a:p>
            <a:fld id="{C9561636-AF2C-45B4-A9C6-500FDDA8A306}" type="slidenum">
              <a:rPr kumimoji="1" lang="ja-JP" altLang="en-US" smtClean="0"/>
              <a:t>5</a:t>
            </a:fld>
            <a:endParaRPr kumimoji="1" lang="ja-JP" altLang="en-US" dirty="0"/>
          </a:p>
        </p:txBody>
      </p:sp>
      <p:sp>
        <p:nvSpPr>
          <p:cNvPr id="42" name="テキスト ボックス 41"/>
          <p:cNvSpPr txBox="1"/>
          <p:nvPr/>
        </p:nvSpPr>
        <p:spPr>
          <a:xfrm>
            <a:off x="4356440" y="3833785"/>
            <a:ext cx="3452469" cy="276999"/>
          </a:xfrm>
          <a:prstGeom prst="rect">
            <a:avLst/>
          </a:prstGeom>
          <a:noFill/>
        </p:spPr>
        <p:txBody>
          <a:bodyPr wrap="square" rtlCol="0">
            <a:spAutoFit/>
          </a:bodyPr>
          <a:lstStyle/>
          <a:p>
            <a:r>
              <a:rPr lang="en-US" altLang="ja-JP" sz="1200" dirty="0" smtClean="0"/>
              <a:t>※</a:t>
            </a:r>
            <a:r>
              <a:rPr lang="ja-JP" altLang="en-US" sz="1200" dirty="0" smtClean="0"/>
              <a:t>指導部</a:t>
            </a:r>
            <a:r>
              <a:rPr lang="ja-JP" altLang="en-US" sz="1200" dirty="0"/>
              <a:t>、広報部</a:t>
            </a:r>
            <a:r>
              <a:rPr lang="ja-JP" altLang="en-US" sz="1200" dirty="0" smtClean="0"/>
              <a:t>、企画部のいずれかに所属</a:t>
            </a:r>
            <a:endParaRPr lang="en-US" altLang="ja-JP" sz="1200" dirty="0"/>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25863">
            <a:off x="9935340" y="-144188"/>
            <a:ext cx="2258742" cy="1871278"/>
          </a:xfrm>
          <a:prstGeom prst="rect">
            <a:avLst/>
          </a:prstGeom>
        </p:spPr>
      </p:pic>
    </p:spTree>
    <p:extLst>
      <p:ext uri="{BB962C8B-B14F-4D97-AF65-F5344CB8AC3E}">
        <p14:creationId xmlns:p14="http://schemas.microsoft.com/office/powerpoint/2010/main" val="2349055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4260521" y="837391"/>
            <a:ext cx="3912178" cy="606205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正方形/長方形 17"/>
          <p:cNvSpPr/>
          <p:nvPr/>
        </p:nvSpPr>
        <p:spPr>
          <a:xfrm>
            <a:off x="8137538" y="841823"/>
            <a:ext cx="3989148" cy="60097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p:cNvSpPr/>
          <p:nvPr/>
        </p:nvSpPr>
        <p:spPr>
          <a:xfrm>
            <a:off x="377371" y="848745"/>
            <a:ext cx="3912178" cy="601356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ctrTitle"/>
          </p:nvPr>
        </p:nvSpPr>
        <p:spPr>
          <a:xfrm>
            <a:off x="436174" y="119474"/>
            <a:ext cx="5457743" cy="753946"/>
          </a:xfrm>
        </p:spPr>
        <p:txBody>
          <a:bodyPr>
            <a:normAutofit/>
          </a:bodyPr>
          <a:lstStyle/>
          <a:p>
            <a:r>
              <a:rPr lang="ja-JP" altLang="en-US" sz="3600" dirty="0" smtClean="0"/>
              <a:t>軽スポーツ</a:t>
            </a:r>
            <a:r>
              <a:rPr lang="en-US" altLang="ja-JP" sz="3600" dirty="0" smtClean="0"/>
              <a:t>3</a:t>
            </a:r>
            <a:r>
              <a:rPr lang="ja-JP" altLang="en-US" sz="3600" dirty="0" smtClean="0"/>
              <a:t>教室・</a:t>
            </a:r>
            <a:r>
              <a:rPr lang="en-US" altLang="ja-JP" sz="3600" dirty="0" smtClean="0"/>
              <a:t>3</a:t>
            </a:r>
            <a:r>
              <a:rPr lang="ja-JP" altLang="en-US" sz="3600" dirty="0" smtClean="0"/>
              <a:t>大会</a:t>
            </a:r>
            <a:endParaRPr kumimoji="1" lang="ja-JP" altLang="en-US" sz="3600" dirty="0"/>
          </a:p>
        </p:txBody>
      </p:sp>
      <p:sp>
        <p:nvSpPr>
          <p:cNvPr id="4" name="スライド番号プレースホルダー 3"/>
          <p:cNvSpPr>
            <a:spLocks noGrp="1"/>
          </p:cNvSpPr>
          <p:nvPr>
            <p:ph type="sldNum" sz="quarter" idx="12"/>
          </p:nvPr>
        </p:nvSpPr>
        <p:spPr>
          <a:xfrm>
            <a:off x="9459887" y="6538757"/>
            <a:ext cx="2743200" cy="365125"/>
          </a:xfrm>
        </p:spPr>
        <p:txBody>
          <a:bodyPr/>
          <a:lstStyle/>
          <a:p>
            <a:fld id="{C9561636-AF2C-45B4-A9C6-500FDDA8A306}" type="slidenum">
              <a:rPr kumimoji="1" lang="ja-JP" altLang="en-US" smtClean="0"/>
              <a:t>6</a:t>
            </a:fld>
            <a:endParaRPr kumimoji="1" lang="ja-JP" altLang="en-US" dirty="0"/>
          </a:p>
        </p:txBody>
      </p:sp>
      <p:sp>
        <p:nvSpPr>
          <p:cNvPr id="21" name="テキスト ボックス 20"/>
          <p:cNvSpPr txBox="1"/>
          <p:nvPr/>
        </p:nvSpPr>
        <p:spPr>
          <a:xfrm>
            <a:off x="6336385" y="3634994"/>
            <a:ext cx="1671291" cy="369332"/>
          </a:xfrm>
          <a:prstGeom prst="rect">
            <a:avLst/>
          </a:prstGeom>
          <a:noFill/>
          <a:ln>
            <a:noFill/>
          </a:ln>
        </p:spPr>
        <p:txBody>
          <a:bodyPr wrap="square" rtlCol="0">
            <a:spAutoFit/>
          </a:bodyPr>
          <a:lstStyle/>
          <a:p>
            <a:r>
              <a:rPr kumimoji="1" lang="ja-JP" altLang="en-US" dirty="0" smtClean="0"/>
              <a:t>▲フーバ教室</a:t>
            </a:r>
            <a:endParaRPr kumimoji="1" lang="ja-JP" altLang="en-US" dirty="0"/>
          </a:p>
        </p:txBody>
      </p:sp>
      <p:sp>
        <p:nvSpPr>
          <p:cNvPr id="22" name="テキスト ボックス 21"/>
          <p:cNvSpPr txBox="1"/>
          <p:nvPr/>
        </p:nvSpPr>
        <p:spPr>
          <a:xfrm>
            <a:off x="849964" y="3663276"/>
            <a:ext cx="3737409" cy="369332"/>
          </a:xfrm>
          <a:prstGeom prst="rect">
            <a:avLst/>
          </a:prstGeom>
          <a:noFill/>
          <a:ln>
            <a:noFill/>
          </a:ln>
        </p:spPr>
        <p:txBody>
          <a:bodyPr wrap="square" rtlCol="0">
            <a:spAutoFit/>
          </a:bodyPr>
          <a:lstStyle/>
          <a:p>
            <a:r>
              <a:rPr kumimoji="1" lang="ja-JP" altLang="en-US" dirty="0" smtClean="0"/>
              <a:t>▲ソフトバレーボール教室</a:t>
            </a:r>
            <a:endParaRPr kumimoji="1" lang="ja-JP" altLang="en-US" dirty="0"/>
          </a:p>
        </p:txBody>
      </p:sp>
      <p:sp>
        <p:nvSpPr>
          <p:cNvPr id="23" name="テキスト ボックス 22"/>
          <p:cNvSpPr txBox="1"/>
          <p:nvPr/>
        </p:nvSpPr>
        <p:spPr>
          <a:xfrm>
            <a:off x="895902" y="6529342"/>
            <a:ext cx="3066795" cy="370107"/>
          </a:xfrm>
          <a:prstGeom prst="rect">
            <a:avLst/>
          </a:prstGeom>
          <a:noFill/>
          <a:ln>
            <a:noFill/>
          </a:ln>
        </p:spPr>
        <p:txBody>
          <a:bodyPr wrap="square" rtlCol="0">
            <a:spAutoFit/>
          </a:bodyPr>
          <a:lstStyle/>
          <a:p>
            <a:r>
              <a:rPr kumimoji="1" lang="ja-JP" altLang="en-US" dirty="0" smtClean="0"/>
              <a:t>▲ソフトバレーボール大会</a:t>
            </a:r>
            <a:endParaRPr kumimoji="1" lang="ja-JP" altLang="en-US" dirty="0"/>
          </a:p>
        </p:txBody>
      </p:sp>
      <p:sp>
        <p:nvSpPr>
          <p:cNvPr id="24" name="テキスト ボックス 23"/>
          <p:cNvSpPr txBox="1"/>
          <p:nvPr/>
        </p:nvSpPr>
        <p:spPr>
          <a:xfrm>
            <a:off x="5405662" y="6535487"/>
            <a:ext cx="1962944" cy="369332"/>
          </a:xfrm>
          <a:prstGeom prst="rect">
            <a:avLst/>
          </a:prstGeom>
          <a:noFill/>
          <a:ln>
            <a:noFill/>
          </a:ln>
        </p:spPr>
        <p:txBody>
          <a:bodyPr wrap="square" rtlCol="0">
            <a:spAutoFit/>
          </a:bodyPr>
          <a:lstStyle/>
          <a:p>
            <a:r>
              <a:rPr kumimoji="1" lang="ja-JP" altLang="en-US" dirty="0" smtClean="0"/>
              <a:t>▲フーバ大会</a:t>
            </a:r>
            <a:endParaRPr kumimoji="1" lang="ja-JP" altLang="en-US" dirty="0"/>
          </a:p>
        </p:txBody>
      </p:sp>
      <p:sp>
        <p:nvSpPr>
          <p:cNvPr id="25" name="テキスト ボックス 24"/>
          <p:cNvSpPr txBox="1"/>
          <p:nvPr/>
        </p:nvSpPr>
        <p:spPr>
          <a:xfrm>
            <a:off x="8531669" y="6505808"/>
            <a:ext cx="3777593" cy="369332"/>
          </a:xfrm>
          <a:prstGeom prst="rect">
            <a:avLst/>
          </a:prstGeom>
          <a:noFill/>
          <a:ln>
            <a:noFill/>
          </a:ln>
        </p:spPr>
        <p:txBody>
          <a:bodyPr wrap="square" rtlCol="0">
            <a:spAutoFit/>
          </a:bodyPr>
          <a:lstStyle/>
          <a:p>
            <a:r>
              <a:rPr kumimoji="1" lang="ja-JP" altLang="en-US" dirty="0" smtClean="0"/>
              <a:t>▲ファミリーバドミントン大会</a:t>
            </a:r>
            <a:endParaRPr kumimoji="1" lang="ja-JP" altLang="en-US" dirty="0"/>
          </a:p>
        </p:txBody>
      </p:sp>
      <p:sp>
        <p:nvSpPr>
          <p:cNvPr id="12" name="テキスト ボックス 11"/>
          <p:cNvSpPr txBox="1"/>
          <p:nvPr/>
        </p:nvSpPr>
        <p:spPr>
          <a:xfrm>
            <a:off x="8414684" y="3668952"/>
            <a:ext cx="4071085" cy="369332"/>
          </a:xfrm>
          <a:prstGeom prst="rect">
            <a:avLst/>
          </a:prstGeom>
          <a:noFill/>
          <a:ln>
            <a:noFill/>
          </a:ln>
        </p:spPr>
        <p:txBody>
          <a:bodyPr wrap="square" rtlCol="0">
            <a:spAutoFit/>
          </a:bodyPr>
          <a:lstStyle/>
          <a:p>
            <a:r>
              <a:rPr kumimoji="1" lang="ja-JP" altLang="en-US" dirty="0" smtClean="0"/>
              <a:t>▲ファミリーバドミントン教室</a:t>
            </a:r>
            <a:endParaRPr kumimoji="1" lang="ja-JP" altLang="en-US"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210" y="1118577"/>
            <a:ext cx="3827633" cy="2494613"/>
          </a:xfrm>
          <a:prstGeom prst="rect">
            <a:avLst/>
          </a:prstGeom>
        </p:spPr>
      </p:pic>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4312" y="1121530"/>
            <a:ext cx="3789558" cy="2511030"/>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888" y="4013558"/>
            <a:ext cx="3827633" cy="2494613"/>
          </a:xfrm>
          <a:prstGeom prst="rect">
            <a:avLst/>
          </a:prstGeom>
        </p:spPr>
      </p:pic>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2936" y="4023376"/>
            <a:ext cx="3827633" cy="2494613"/>
          </a:xfrm>
          <a:prstGeom prst="rect">
            <a:avLst/>
          </a:prstGeom>
        </p:spPr>
      </p:pic>
      <p:pic>
        <p:nvPicPr>
          <p:cNvPr id="11" name="図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52663" y="4017685"/>
            <a:ext cx="3780504" cy="2486365"/>
          </a:xfrm>
          <a:prstGeom prst="rect">
            <a:avLst/>
          </a:prstGeom>
        </p:spPr>
      </p:pic>
      <p:pic>
        <p:nvPicPr>
          <p:cNvPr id="5" name="図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9559" y="1128030"/>
            <a:ext cx="2024198" cy="2473837"/>
          </a:xfrm>
          <a:prstGeom prst="rect">
            <a:avLst/>
          </a:prstGeom>
        </p:spPr>
      </p:pic>
      <p:pic>
        <p:nvPicPr>
          <p:cNvPr id="10" name="図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6663" y="1128030"/>
            <a:ext cx="1923507" cy="2473838"/>
          </a:xfrm>
          <a:prstGeom prst="rect">
            <a:avLst/>
          </a:prstGeom>
        </p:spPr>
      </p:pic>
      <p:sp>
        <p:nvSpPr>
          <p:cNvPr id="26" name="テキスト ボックス 25"/>
          <p:cNvSpPr txBox="1"/>
          <p:nvPr/>
        </p:nvSpPr>
        <p:spPr>
          <a:xfrm>
            <a:off x="4373370" y="3629300"/>
            <a:ext cx="1903734" cy="369332"/>
          </a:xfrm>
          <a:prstGeom prst="rect">
            <a:avLst/>
          </a:prstGeom>
          <a:noFill/>
          <a:ln>
            <a:noFill/>
          </a:ln>
        </p:spPr>
        <p:txBody>
          <a:bodyPr wrap="square" rtlCol="0">
            <a:spAutoFit/>
          </a:bodyPr>
          <a:lstStyle/>
          <a:p>
            <a:r>
              <a:rPr kumimoji="1" lang="ja-JP" altLang="en-US" dirty="0" smtClean="0"/>
              <a:t>▲デカスポ教室</a:t>
            </a:r>
            <a:endParaRPr kumimoji="1" lang="ja-JP" altLang="en-US" dirty="0"/>
          </a:p>
        </p:txBody>
      </p:sp>
      <p:sp>
        <p:nvSpPr>
          <p:cNvPr id="27" name="テキスト ボックス 26"/>
          <p:cNvSpPr txBox="1"/>
          <p:nvPr/>
        </p:nvSpPr>
        <p:spPr>
          <a:xfrm>
            <a:off x="2045033" y="807177"/>
            <a:ext cx="370502" cy="369332"/>
          </a:xfrm>
          <a:prstGeom prst="rect">
            <a:avLst/>
          </a:prstGeom>
          <a:noFill/>
          <a:ln>
            <a:noFill/>
          </a:ln>
        </p:spPr>
        <p:txBody>
          <a:bodyPr wrap="square" rtlCol="0">
            <a:spAutoFit/>
          </a:bodyPr>
          <a:lstStyle/>
          <a:p>
            <a:r>
              <a:rPr kumimoji="1" lang="ja-JP" altLang="en-US" dirty="0" smtClean="0"/>
              <a:t>①</a:t>
            </a:r>
            <a:endParaRPr kumimoji="1" lang="ja-JP" altLang="en-US" sz="1400" dirty="0"/>
          </a:p>
        </p:txBody>
      </p:sp>
      <p:sp>
        <p:nvSpPr>
          <p:cNvPr id="28" name="テキスト ボックス 27"/>
          <p:cNvSpPr txBox="1"/>
          <p:nvPr/>
        </p:nvSpPr>
        <p:spPr>
          <a:xfrm>
            <a:off x="10049964" y="799886"/>
            <a:ext cx="370502" cy="369332"/>
          </a:xfrm>
          <a:prstGeom prst="rect">
            <a:avLst/>
          </a:prstGeom>
          <a:noFill/>
          <a:ln>
            <a:noFill/>
          </a:ln>
        </p:spPr>
        <p:txBody>
          <a:bodyPr wrap="square" rtlCol="0">
            <a:spAutoFit/>
          </a:bodyPr>
          <a:lstStyle/>
          <a:p>
            <a:r>
              <a:rPr kumimoji="1" lang="ja-JP" altLang="en-US" dirty="0" smtClean="0"/>
              <a:t>③</a:t>
            </a:r>
            <a:endParaRPr kumimoji="1" lang="ja-JP" altLang="en-US" dirty="0"/>
          </a:p>
        </p:txBody>
      </p:sp>
      <p:sp>
        <p:nvSpPr>
          <p:cNvPr id="29" name="テキスト ボックス 28"/>
          <p:cNvSpPr txBox="1"/>
          <p:nvPr/>
        </p:nvSpPr>
        <p:spPr>
          <a:xfrm>
            <a:off x="6071501" y="784358"/>
            <a:ext cx="407676" cy="369332"/>
          </a:xfrm>
          <a:prstGeom prst="rect">
            <a:avLst/>
          </a:prstGeom>
          <a:noFill/>
          <a:ln>
            <a:noFill/>
          </a:ln>
        </p:spPr>
        <p:txBody>
          <a:bodyPr wrap="square" rtlCol="0">
            <a:spAutoFit/>
          </a:bodyPr>
          <a:lstStyle/>
          <a:p>
            <a:r>
              <a:rPr kumimoji="1" lang="ja-JP" altLang="en-US" dirty="0" smtClean="0"/>
              <a:t>②</a:t>
            </a:r>
            <a:endParaRPr kumimoji="1" lang="ja-JP" altLang="en-US" dirty="0"/>
          </a:p>
        </p:txBody>
      </p:sp>
    </p:spTree>
    <p:extLst>
      <p:ext uri="{BB962C8B-B14F-4D97-AF65-F5344CB8AC3E}">
        <p14:creationId xmlns:p14="http://schemas.microsoft.com/office/powerpoint/2010/main" val="12427792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C9561636-AF2C-45B4-A9C6-500FDDA8A306}" type="slidenum">
              <a:rPr kumimoji="1" lang="ja-JP" altLang="en-US" smtClean="0"/>
              <a:t>7</a:t>
            </a:fld>
            <a:endParaRPr kumimoji="1"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921775"/>
            <a:ext cx="9144000" cy="5853138"/>
          </a:xfrm>
          <a:prstGeom prst="rect">
            <a:avLst/>
          </a:prstGeom>
        </p:spPr>
      </p:pic>
      <p:sp>
        <p:nvSpPr>
          <p:cNvPr id="7" name="タイトル 1"/>
          <p:cNvSpPr>
            <a:spLocks noGrp="1"/>
          </p:cNvSpPr>
          <p:nvPr>
            <p:ph type="ctrTitle"/>
          </p:nvPr>
        </p:nvSpPr>
        <p:spPr>
          <a:xfrm>
            <a:off x="436174" y="119474"/>
            <a:ext cx="5457743" cy="753946"/>
          </a:xfrm>
        </p:spPr>
        <p:txBody>
          <a:bodyPr>
            <a:normAutofit/>
          </a:bodyPr>
          <a:lstStyle/>
          <a:p>
            <a:r>
              <a:rPr kumimoji="1" lang="ja-JP" altLang="en-US" sz="3600" dirty="0" smtClean="0"/>
              <a:t>ソフトバレーボール教室</a:t>
            </a:r>
            <a:endParaRPr kumimoji="1" lang="ja-JP" altLang="en-US" sz="3600" dirty="0"/>
          </a:p>
        </p:txBody>
      </p:sp>
    </p:spTree>
    <p:extLst>
      <p:ext uri="{BB962C8B-B14F-4D97-AF65-F5344CB8AC3E}">
        <p14:creationId xmlns:p14="http://schemas.microsoft.com/office/powerpoint/2010/main" val="20902253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C9561636-AF2C-45B4-A9C6-500FDDA8A306}" type="slidenum">
              <a:rPr kumimoji="1" lang="ja-JP" altLang="en-US" smtClean="0"/>
              <a:t>8</a:t>
            </a:fld>
            <a:endParaRPr kumimoji="1" lang="ja-JP" altLang="en-US" dirty="0"/>
          </a:p>
        </p:txBody>
      </p:sp>
      <p:pic>
        <p:nvPicPr>
          <p:cNvPr id="6" name="コンテンツ プレースホルダー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38481" y="873420"/>
            <a:ext cx="9620351" cy="5984580"/>
          </a:xfrm>
        </p:spPr>
      </p:pic>
      <p:sp>
        <p:nvSpPr>
          <p:cNvPr id="7" name="タイトル 1"/>
          <p:cNvSpPr txBox="1">
            <a:spLocks/>
          </p:cNvSpPr>
          <p:nvPr/>
        </p:nvSpPr>
        <p:spPr>
          <a:xfrm>
            <a:off x="436174" y="119474"/>
            <a:ext cx="5457743" cy="7539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smtClean="0"/>
              <a:t>デカスポテニス教室</a:t>
            </a:r>
            <a:endParaRPr lang="ja-JP" altLang="en-US" sz="3600" dirty="0"/>
          </a:p>
        </p:txBody>
      </p:sp>
    </p:spTree>
    <p:extLst>
      <p:ext uri="{BB962C8B-B14F-4D97-AF65-F5344CB8AC3E}">
        <p14:creationId xmlns:p14="http://schemas.microsoft.com/office/powerpoint/2010/main" val="19222509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dirty="0"/>
          </a:p>
        </p:txBody>
      </p:sp>
      <p:sp>
        <p:nvSpPr>
          <p:cNvPr id="3" name="サブタイトル 2"/>
          <p:cNvSpPr>
            <a:spLocks noGrp="1"/>
          </p:cNvSpPr>
          <p:nvPr>
            <p:ph type="subTitle" idx="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C9561636-AF2C-45B4-A9C6-500FDDA8A306}" type="slidenum">
              <a:rPr kumimoji="1" lang="ja-JP" altLang="en-US" smtClean="0"/>
              <a:t>9</a:t>
            </a:fld>
            <a:endParaRPr kumimoji="1"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1009" y="1049414"/>
            <a:ext cx="9540559" cy="6799186"/>
          </a:xfrm>
          <a:prstGeom prst="rect">
            <a:avLst/>
          </a:prstGeom>
        </p:spPr>
      </p:pic>
      <p:sp>
        <p:nvSpPr>
          <p:cNvPr id="7" name="タイトル 1"/>
          <p:cNvSpPr txBox="1">
            <a:spLocks/>
          </p:cNvSpPr>
          <p:nvPr/>
        </p:nvSpPr>
        <p:spPr>
          <a:xfrm>
            <a:off x="436175" y="119474"/>
            <a:ext cx="2690484" cy="75394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dirty="0" smtClean="0"/>
              <a:t>フーバ教室</a:t>
            </a:r>
            <a:endParaRPr lang="ja-JP" altLang="en-US" sz="3600" dirty="0"/>
          </a:p>
        </p:txBody>
      </p:sp>
    </p:spTree>
    <p:extLst>
      <p:ext uri="{BB962C8B-B14F-4D97-AF65-F5344CB8AC3E}">
        <p14:creationId xmlns:p14="http://schemas.microsoft.com/office/powerpoint/2010/main" val="12826225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3067</TotalTime>
  <Words>1311</Words>
  <Application>Microsoft Office PowerPoint</Application>
  <PresentationFormat>ワイド画面</PresentationFormat>
  <Paragraphs>171</Paragraphs>
  <Slides>15</Slides>
  <Notes>15</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15</vt:i4>
      </vt:variant>
    </vt:vector>
  </HeadingPairs>
  <TitlesOfParts>
    <vt:vector size="20" baseType="lpstr">
      <vt:lpstr>游ゴシック</vt:lpstr>
      <vt:lpstr>游ゴシック Light</vt:lpstr>
      <vt:lpstr>游明朝</vt:lpstr>
      <vt:lpstr>Arial</vt:lpstr>
      <vt:lpstr>Office テーマ</vt:lpstr>
      <vt:lpstr>LIFE  LONG  SPORTS  SUPPORT </vt:lpstr>
      <vt:lpstr>市内スポーツイベント・社会体育事業</vt:lpstr>
      <vt:lpstr>市内スポーツ・地区施設</vt:lpstr>
      <vt:lpstr>PowerPoint プレゼンテーション</vt:lpstr>
      <vt:lpstr>PowerPoint プレゼンテーション</vt:lpstr>
      <vt:lpstr>軽スポーツ3教室・3大会</vt:lpstr>
      <vt:lpstr>ソフトバレーボール教室</vt:lpstr>
      <vt:lpstr>PowerPoint プレゼンテーション</vt:lpstr>
      <vt:lpstr>PowerPoint プレゼンテーション</vt:lpstr>
      <vt:lpstr>動画（ファミバド教室）</vt:lpstr>
      <vt:lpstr>ファミリーバドミントン 各地区練習</vt:lpstr>
      <vt:lpstr>スポーツ推進委員が協力する地区行事</vt:lpstr>
      <vt:lpstr>研修・講習会の様子</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LONG　SPORTS　SUPPORT</dc:title>
  <dc:creator>安保 諒一</dc:creator>
  <cp:lastModifiedBy>安保 諒一</cp:lastModifiedBy>
  <cp:revision>250</cp:revision>
  <cp:lastPrinted>2024-02-09T10:40:52Z</cp:lastPrinted>
  <dcterms:created xsi:type="dcterms:W3CDTF">2023-07-27T04:51:49Z</dcterms:created>
  <dcterms:modified xsi:type="dcterms:W3CDTF">2024-11-15T07:51:57Z</dcterms:modified>
</cp:coreProperties>
</file>